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8.xml" ContentType="application/vnd.openxmlformats-officedocument.themeOverrid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9.xml" ContentType="application/vnd.openxmlformats-officedocument.themeOverride+xml"/>
  <Override PartName="/ppt/notesSlides/notesSlide18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theme/themeOverride21.xml" ContentType="application/vnd.openxmlformats-officedocument.themeOverride+xml"/>
  <Override PartName="/ppt/charts/chart22.xml" ContentType="application/vnd.openxmlformats-officedocument.drawingml.chart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theme/themeOverride28.xml" ContentType="application/vnd.openxmlformats-officedocument.themeOverride+xml"/>
  <Override PartName="/ppt/charts/chart29.xml" ContentType="application/vnd.openxmlformats-officedocument.drawingml.chart+xml"/>
  <Override PartName="/ppt/theme/themeOverride29.xml" ContentType="application/vnd.openxmlformats-officedocument.themeOverride+xml"/>
  <Override PartName="/ppt/charts/chart30.xml" ContentType="application/vnd.openxmlformats-officedocument.drawingml.chart+xml"/>
  <Override PartName="/ppt/theme/themeOverride30.xml" ContentType="application/vnd.openxmlformats-officedocument.themeOverride+xml"/>
  <Override PartName="/ppt/charts/chart31.xml" ContentType="application/vnd.openxmlformats-officedocument.drawingml.chart+xml"/>
  <Override PartName="/ppt/theme/themeOverride31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32.xml" ContentType="application/vnd.openxmlformats-officedocument.themeOverride+xml"/>
  <Override PartName="/ppt/notesSlides/notesSlide21.xml" ContentType="application/vnd.openxmlformats-officedocument.presentationml.notesSlide+xml"/>
  <Override PartName="/ppt/charts/chart3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33.xml" ContentType="application/vnd.openxmlformats-officedocument.themeOverride+xml"/>
  <Override PartName="/ppt/notesSlides/notesSlide22.xml" ContentType="application/vnd.openxmlformats-officedocument.presentationml.notesSlide+xml"/>
  <Override PartName="/ppt/charts/chart3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34.xml" ContentType="application/vnd.openxmlformats-officedocument.themeOverride+xml"/>
  <Override PartName="/ppt/notesSlides/notesSlide23.xml" ContentType="application/vnd.openxmlformats-officedocument.presentationml.notesSlide+xml"/>
  <Override PartName="/ppt/charts/chart3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3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53"/>
  </p:notesMasterIdLst>
  <p:handoutMasterIdLst>
    <p:handoutMasterId r:id="rId54"/>
  </p:handoutMasterIdLst>
  <p:sldIdLst>
    <p:sldId id="260" r:id="rId2"/>
    <p:sldId id="417" r:id="rId3"/>
    <p:sldId id="351" r:id="rId4"/>
    <p:sldId id="384" r:id="rId5"/>
    <p:sldId id="385" r:id="rId6"/>
    <p:sldId id="361" r:id="rId7"/>
    <p:sldId id="353" r:id="rId8"/>
    <p:sldId id="354" r:id="rId9"/>
    <p:sldId id="357" r:id="rId10"/>
    <p:sldId id="359" r:id="rId11"/>
    <p:sldId id="431" r:id="rId12"/>
    <p:sldId id="310" r:id="rId13"/>
    <p:sldId id="368" r:id="rId14"/>
    <p:sldId id="386" r:id="rId15"/>
    <p:sldId id="387" r:id="rId16"/>
    <p:sldId id="369" r:id="rId17"/>
    <p:sldId id="389" r:id="rId18"/>
    <p:sldId id="388" r:id="rId19"/>
    <p:sldId id="370" r:id="rId20"/>
    <p:sldId id="432" r:id="rId21"/>
    <p:sldId id="365" r:id="rId22"/>
    <p:sldId id="372" r:id="rId23"/>
    <p:sldId id="373" r:id="rId24"/>
    <p:sldId id="374" r:id="rId25"/>
    <p:sldId id="375" r:id="rId26"/>
    <p:sldId id="377" r:id="rId27"/>
    <p:sldId id="376" r:id="rId28"/>
    <p:sldId id="429" r:id="rId29"/>
    <p:sldId id="378" r:id="rId30"/>
    <p:sldId id="430" r:id="rId31"/>
    <p:sldId id="433" r:id="rId32"/>
    <p:sldId id="434" r:id="rId33"/>
    <p:sldId id="405" r:id="rId34"/>
    <p:sldId id="414" r:id="rId35"/>
    <p:sldId id="381" r:id="rId36"/>
    <p:sldId id="403" r:id="rId37"/>
    <p:sldId id="404" r:id="rId38"/>
    <p:sldId id="382" r:id="rId39"/>
    <p:sldId id="413" r:id="rId40"/>
    <p:sldId id="407" r:id="rId41"/>
    <p:sldId id="412" r:id="rId42"/>
    <p:sldId id="410" r:id="rId43"/>
    <p:sldId id="411" r:id="rId44"/>
    <p:sldId id="409" r:id="rId45"/>
    <p:sldId id="415" r:id="rId46"/>
    <p:sldId id="423" r:id="rId47"/>
    <p:sldId id="424" r:id="rId48"/>
    <p:sldId id="425" r:id="rId49"/>
    <p:sldId id="426" r:id="rId50"/>
    <p:sldId id="427" r:id="rId51"/>
    <p:sldId id="428" r:id="rId52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79">
          <p15:clr>
            <a:srgbClr val="A4A3A4"/>
          </p15:clr>
        </p15:guide>
        <p15:guide id="2" pos="2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043163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086" autoAdjust="0"/>
    <p:restoredTop sz="95982" autoAdjust="0"/>
  </p:normalViewPr>
  <p:slideViewPr>
    <p:cSldViewPr snapToGrid="0" snapToObjects="1" showGuides="1">
      <p:cViewPr varScale="1">
        <p:scale>
          <a:sx n="89" d="100"/>
          <a:sy n="89" d="100"/>
        </p:scale>
        <p:origin x="758" y="77"/>
      </p:cViewPr>
      <p:guideLst>
        <p:guide orient="horz" pos="3779"/>
        <p:guide pos="2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-kalkylblad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-kalkylblad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-kalkylblad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2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-kalkylblad5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-kalkylblad6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3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4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5.bin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6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7.bin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../embeddings/oleObject8.bin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../embeddings/oleObject9.bin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../embeddings/oleObject10.bin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../embeddings/oleObject11.bin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../embeddings/oleObject12.bin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../embeddings/oleObject13.bin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../embeddings/oleObject14.bin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7.xlsx"/><Relationship Id="rId1" Type="http://schemas.openxmlformats.org/officeDocument/2006/relationships/themeOverride" Target="../theme/themeOverride2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8.xlsx"/><Relationship Id="rId1" Type="http://schemas.openxmlformats.org/officeDocument/2006/relationships/themeOverride" Target="../theme/themeOverride22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9.xlsx"/><Relationship Id="rId1" Type="http://schemas.openxmlformats.org/officeDocument/2006/relationships/themeOverride" Target="../theme/themeOverrid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-kalkylblad10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package" Target="../embeddings/Microsoft_Excel-kalkylblad11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26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3.xlsx"/><Relationship Id="rId1" Type="http://schemas.openxmlformats.org/officeDocument/2006/relationships/themeOverride" Target="../theme/themeOverride27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4.xlsx"/><Relationship Id="rId1" Type="http://schemas.openxmlformats.org/officeDocument/2006/relationships/themeOverride" Target="../theme/themeOverride28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5.xlsx"/><Relationship Id="rId1" Type="http://schemas.openxmlformats.org/officeDocument/2006/relationships/themeOverride" Target="../theme/themeOverride29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6.xlsx"/><Relationship Id="rId1" Type="http://schemas.openxmlformats.org/officeDocument/2006/relationships/themeOverride" Target="../theme/themeOverride30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7.xlsx"/><Relationship Id="rId1" Type="http://schemas.openxmlformats.org/officeDocument/2006/relationships/themeOverride" Target="../theme/themeOverrid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../embeddings/oleObject15.bin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../embeddings/oleObject16.bin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../embeddings/oleObject17.bin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../embeddings/oleObject18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370509882230099"/>
          <c:y val="6.9664027588728195E-2"/>
          <c:w val="0.66235542391410296"/>
          <c:h val="0.89449051214379505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Arkusz1!$C$2</c:f>
              <c:strCache>
                <c:ptCount val="1"/>
                <c:pt idx="0">
                  <c:v>at least once in past 12 months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Arkusz1!$B$4:$B$23</c:f>
              <c:strCache>
                <c:ptCount val="20"/>
                <c:pt idx="0">
                  <c:v>Denmark</c:v>
                </c:pt>
                <c:pt idx="1">
                  <c:v>Lithuania</c:v>
                </c:pt>
                <c:pt idx="2">
                  <c:v>Sweden</c:v>
                </c:pt>
                <c:pt idx="3">
                  <c:v>Finland</c:v>
                </c:pt>
                <c:pt idx="4">
                  <c:v>Iceland</c:v>
                </c:pt>
                <c:pt idx="5">
                  <c:v>UK</c:v>
                </c:pt>
                <c:pt idx="6">
                  <c:v>Norway</c:v>
                </c:pt>
                <c:pt idx="7">
                  <c:v>Austria</c:v>
                </c:pt>
                <c:pt idx="8">
                  <c:v>Estonia</c:v>
                </c:pt>
                <c:pt idx="9">
                  <c:v>Poland</c:v>
                </c:pt>
                <c:pt idx="10">
                  <c:v>Spain</c:v>
                </c:pt>
                <c:pt idx="11">
                  <c:v>Bulgaria</c:v>
                </c:pt>
                <c:pt idx="12">
                  <c:v>France</c:v>
                </c:pt>
                <c:pt idx="13">
                  <c:v>Romania</c:v>
                </c:pt>
                <c:pt idx="14">
                  <c:v>Croatia</c:v>
                </c:pt>
                <c:pt idx="15">
                  <c:v>Spain-Catalonia</c:v>
                </c:pt>
                <c:pt idx="16">
                  <c:v>Greece</c:v>
                </c:pt>
                <c:pt idx="17">
                  <c:v>Hungary</c:v>
                </c:pt>
                <c:pt idx="18">
                  <c:v>Portugal</c:v>
                </c:pt>
                <c:pt idx="19">
                  <c:v>Italy</c:v>
                </c:pt>
              </c:strCache>
            </c:strRef>
          </c:cat>
          <c:val>
            <c:numRef>
              <c:f>Arkusz1!$C$4:$C$23</c:f>
              <c:numCache>
                <c:formatCode>###0.0</c:formatCode>
                <c:ptCount val="20"/>
                <c:pt idx="0">
                  <c:v>66.5</c:v>
                </c:pt>
                <c:pt idx="1">
                  <c:v>65.900000000000006</c:v>
                </c:pt>
                <c:pt idx="2">
                  <c:v>63.9</c:v>
                </c:pt>
                <c:pt idx="3">
                  <c:v>63</c:v>
                </c:pt>
                <c:pt idx="4">
                  <c:v>61.9</c:v>
                </c:pt>
                <c:pt idx="5">
                  <c:v>60.20000000000001</c:v>
                </c:pt>
                <c:pt idx="6">
                  <c:v>60</c:v>
                </c:pt>
                <c:pt idx="7">
                  <c:v>53.3</c:v>
                </c:pt>
                <c:pt idx="8">
                  <c:v>48.9</c:v>
                </c:pt>
                <c:pt idx="9">
                  <c:v>39.6</c:v>
                </c:pt>
                <c:pt idx="10">
                  <c:v>36</c:v>
                </c:pt>
                <c:pt idx="11">
                  <c:v>35.800000000000011</c:v>
                </c:pt>
                <c:pt idx="12">
                  <c:v>32.5</c:v>
                </c:pt>
                <c:pt idx="13">
                  <c:v>28.1</c:v>
                </c:pt>
                <c:pt idx="14">
                  <c:v>24.4</c:v>
                </c:pt>
                <c:pt idx="15">
                  <c:v>22.9</c:v>
                </c:pt>
                <c:pt idx="16">
                  <c:v>21.8</c:v>
                </c:pt>
                <c:pt idx="17">
                  <c:v>12.4</c:v>
                </c:pt>
                <c:pt idx="18">
                  <c:v>11.3</c:v>
                </c:pt>
                <c:pt idx="19">
                  <c:v>8.8000000000000007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2"/>
        <c:axId val="235661320"/>
        <c:axId val="235661712"/>
      </c:barChart>
      <c:catAx>
        <c:axId val="2356613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lang="fi-FI"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sv-SE"/>
          </a:p>
        </c:txPr>
        <c:crossAx val="235661712"/>
        <c:crosses val="autoZero"/>
        <c:auto val="1"/>
        <c:lblAlgn val="ctr"/>
        <c:lblOffset val="100"/>
        <c:noMultiLvlLbl val="0"/>
      </c:catAx>
      <c:valAx>
        <c:axId val="235661712"/>
        <c:scaling>
          <c:orientation val="minMax"/>
        </c:scaling>
        <c:delete val="0"/>
        <c:axPos val="t"/>
        <c:majorGridlines/>
        <c:numFmt formatCode="#,##0" sourceLinked="0"/>
        <c:majorTickMark val="in"/>
        <c:minorTickMark val="none"/>
        <c:tickLblPos val="high"/>
        <c:txPr>
          <a:bodyPr rot="0" vert="horz"/>
          <a:lstStyle/>
          <a:p>
            <a:pPr>
              <a:defRPr lang="fi-FI"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sv-SE"/>
          </a:p>
        </c:txPr>
        <c:crossAx val="235661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'[MOTIVES-1.xls]Figure A3.2.2.'!$C$4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rgbClr val="F29200"/>
              </a:solidFill>
              <a:ln>
                <a:solidFill>
                  <a:srgbClr val="F29200"/>
                </a:solidFill>
              </a:ln>
              <a:effectLst/>
            </c:spPr>
          </c:dPt>
          <c:cat>
            <c:strRef>
              <c:f>'[MOTIVES-1.xls]Figure A3.2.2.'!$B$5:$B$17</c:f>
              <c:strCache>
                <c:ptCount val="13"/>
                <c:pt idx="0">
                  <c:v>Italy</c:v>
                </c:pt>
                <c:pt idx="1">
                  <c:v>Hungary</c:v>
                </c:pt>
                <c:pt idx="2">
                  <c:v>Estonia</c:v>
                </c:pt>
                <c:pt idx="3">
                  <c:v>Spain</c:v>
                </c:pt>
                <c:pt idx="4">
                  <c:v>Poland</c:v>
                </c:pt>
                <c:pt idx="5">
                  <c:v>Spain-Catalonia</c:v>
                </c:pt>
                <c:pt idx="6">
                  <c:v>Lithuania</c:v>
                </c:pt>
                <c:pt idx="7">
                  <c:v>Average</c:v>
                </c:pt>
                <c:pt idx="8">
                  <c:v>Croatia</c:v>
                </c:pt>
                <c:pt idx="9">
                  <c:v>Iceland</c:v>
                </c:pt>
                <c:pt idx="10">
                  <c:v>Bulgaria</c:v>
                </c:pt>
                <c:pt idx="11">
                  <c:v>Portugal</c:v>
                </c:pt>
                <c:pt idx="12">
                  <c:v>Sweden</c:v>
                </c:pt>
              </c:strCache>
            </c:strRef>
          </c:cat>
          <c:val>
            <c:numRef>
              <c:f>'[MOTIVES-1.xls]Figure A3.2.2.'!$C$5:$C$17</c:f>
              <c:numCache>
                <c:formatCode>General</c:formatCode>
                <c:ptCount val="13"/>
                <c:pt idx="0">
                  <c:v>9.1</c:v>
                </c:pt>
                <c:pt idx="1">
                  <c:v>12</c:v>
                </c:pt>
                <c:pt idx="2">
                  <c:v>13.1</c:v>
                </c:pt>
                <c:pt idx="3">
                  <c:v>14.4</c:v>
                </c:pt>
                <c:pt idx="4">
                  <c:v>17.7</c:v>
                </c:pt>
                <c:pt idx="5">
                  <c:v>17.8</c:v>
                </c:pt>
                <c:pt idx="6">
                  <c:v>18.7</c:v>
                </c:pt>
                <c:pt idx="7">
                  <c:v>25.05</c:v>
                </c:pt>
                <c:pt idx="8">
                  <c:v>25.2</c:v>
                </c:pt>
                <c:pt idx="9">
                  <c:v>38.799999999999997</c:v>
                </c:pt>
                <c:pt idx="10">
                  <c:v>40</c:v>
                </c:pt>
                <c:pt idx="11">
                  <c:v>42.8</c:v>
                </c:pt>
                <c:pt idx="12">
                  <c:v>51.2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4681944"/>
        <c:axId val="164684296"/>
      </c:barChart>
      <c:catAx>
        <c:axId val="164681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64684296"/>
        <c:crosses val="autoZero"/>
        <c:auto val="1"/>
        <c:lblAlgn val="ctr"/>
        <c:lblOffset val="100"/>
        <c:noMultiLvlLbl val="0"/>
      </c:catAx>
      <c:valAx>
        <c:axId val="164684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64681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'Figure A3.2.3.'!$B$4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cat>
            <c:strRef>
              <c:f>'Figure A3.2.3.'!$A$5:$A$17</c:f>
              <c:strCache>
                <c:ptCount val="13"/>
                <c:pt idx="0">
                  <c:v>Italy</c:v>
                </c:pt>
                <c:pt idx="1">
                  <c:v>Hungary</c:v>
                </c:pt>
                <c:pt idx="2">
                  <c:v>Spain</c:v>
                </c:pt>
                <c:pt idx="3">
                  <c:v>Portugal</c:v>
                </c:pt>
                <c:pt idx="4">
                  <c:v>Spain-Catalonia</c:v>
                </c:pt>
                <c:pt idx="5">
                  <c:v>Estonia</c:v>
                </c:pt>
                <c:pt idx="6">
                  <c:v>Croatia</c:v>
                </c:pt>
                <c:pt idx="7">
                  <c:v>Poland</c:v>
                </c:pt>
                <c:pt idx="8">
                  <c:v>Average</c:v>
                </c:pt>
                <c:pt idx="9">
                  <c:v>Bulgaria</c:v>
                </c:pt>
                <c:pt idx="10">
                  <c:v>Lithuania</c:v>
                </c:pt>
                <c:pt idx="11">
                  <c:v>Sweden</c:v>
                </c:pt>
                <c:pt idx="12">
                  <c:v>Iceland</c:v>
                </c:pt>
              </c:strCache>
            </c:strRef>
          </c:cat>
          <c:val>
            <c:numRef>
              <c:f>'Figure A3.2.3.'!$B$5:$B$17</c:f>
              <c:numCache>
                <c:formatCode>General</c:formatCode>
                <c:ptCount val="13"/>
                <c:pt idx="0">
                  <c:v>4.5</c:v>
                </c:pt>
                <c:pt idx="1">
                  <c:v>12.3</c:v>
                </c:pt>
                <c:pt idx="2">
                  <c:v>17.2</c:v>
                </c:pt>
                <c:pt idx="3">
                  <c:v>18.399999999999999</c:v>
                </c:pt>
                <c:pt idx="4">
                  <c:v>18.399999999999999</c:v>
                </c:pt>
                <c:pt idx="5">
                  <c:v>20.7</c:v>
                </c:pt>
                <c:pt idx="6">
                  <c:v>26.4</c:v>
                </c:pt>
                <c:pt idx="7">
                  <c:v>27.2</c:v>
                </c:pt>
                <c:pt idx="8">
                  <c:v>28</c:v>
                </c:pt>
                <c:pt idx="9">
                  <c:v>28.3</c:v>
                </c:pt>
                <c:pt idx="10">
                  <c:v>36</c:v>
                </c:pt>
                <c:pt idx="11">
                  <c:v>39.200000000000003</c:v>
                </c:pt>
                <c:pt idx="12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0530208"/>
        <c:axId val="240530600"/>
      </c:barChart>
      <c:catAx>
        <c:axId val="240530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530600"/>
        <c:crosses val="autoZero"/>
        <c:auto val="1"/>
        <c:lblAlgn val="ctr"/>
        <c:lblOffset val="100"/>
        <c:noMultiLvlLbl val="0"/>
      </c:catAx>
      <c:valAx>
        <c:axId val="240530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53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0531384"/>
        <c:axId val="240531776"/>
      </c:barChart>
      <c:catAx>
        <c:axId val="240531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531776"/>
        <c:crosses val="autoZero"/>
        <c:auto val="1"/>
        <c:lblAlgn val="ctr"/>
        <c:lblOffset val="100"/>
        <c:noMultiLvlLbl val="0"/>
      </c:catAx>
      <c:valAx>
        <c:axId val="240531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531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'Figure A3.2.4.'!$B$4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cat>
            <c:strRef>
              <c:f>'Figure A3.2.4.'!$A$5:$A$17</c:f>
              <c:strCache>
                <c:ptCount val="13"/>
                <c:pt idx="0">
                  <c:v>Italy</c:v>
                </c:pt>
                <c:pt idx="1">
                  <c:v>Estonia</c:v>
                </c:pt>
                <c:pt idx="2">
                  <c:v>Spain-Catalonia</c:v>
                </c:pt>
                <c:pt idx="3">
                  <c:v>Portugal</c:v>
                </c:pt>
                <c:pt idx="4">
                  <c:v>Spain</c:v>
                </c:pt>
                <c:pt idx="5">
                  <c:v>Hungary</c:v>
                </c:pt>
                <c:pt idx="6">
                  <c:v>Poland</c:v>
                </c:pt>
                <c:pt idx="7">
                  <c:v>Average</c:v>
                </c:pt>
                <c:pt idx="8">
                  <c:v>Croatia</c:v>
                </c:pt>
                <c:pt idx="9">
                  <c:v>Sweden</c:v>
                </c:pt>
                <c:pt idx="10">
                  <c:v>Lithuania</c:v>
                </c:pt>
                <c:pt idx="11">
                  <c:v>Iceland</c:v>
                </c:pt>
                <c:pt idx="12">
                  <c:v>Bulgaria</c:v>
                </c:pt>
              </c:strCache>
            </c:strRef>
          </c:cat>
          <c:val>
            <c:numRef>
              <c:f>'Figure A3.2.4.'!$B$5:$B$17</c:f>
              <c:numCache>
                <c:formatCode>General</c:formatCode>
                <c:ptCount val="13"/>
                <c:pt idx="0">
                  <c:v>7.1</c:v>
                </c:pt>
                <c:pt idx="1">
                  <c:v>21.8</c:v>
                </c:pt>
                <c:pt idx="2">
                  <c:v>22.4</c:v>
                </c:pt>
                <c:pt idx="3">
                  <c:v>24.2</c:v>
                </c:pt>
                <c:pt idx="4">
                  <c:v>24.7</c:v>
                </c:pt>
                <c:pt idx="5">
                  <c:v>26.6</c:v>
                </c:pt>
                <c:pt idx="6">
                  <c:v>32.299999999999997</c:v>
                </c:pt>
                <c:pt idx="7">
                  <c:v>35.299999999999997</c:v>
                </c:pt>
                <c:pt idx="8">
                  <c:v>38.299999999999997</c:v>
                </c:pt>
                <c:pt idx="9">
                  <c:v>41.9</c:v>
                </c:pt>
                <c:pt idx="10">
                  <c:v>47</c:v>
                </c:pt>
                <c:pt idx="11">
                  <c:v>50.8</c:v>
                </c:pt>
                <c:pt idx="12">
                  <c:v>52.3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0532560"/>
        <c:axId val="240532952"/>
      </c:barChart>
      <c:catAx>
        <c:axId val="240532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532952"/>
        <c:crosses val="autoZero"/>
        <c:auto val="1"/>
        <c:lblAlgn val="ctr"/>
        <c:lblOffset val="100"/>
        <c:noMultiLvlLbl val="0"/>
      </c:catAx>
      <c:valAx>
        <c:axId val="240532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532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'[MOTIVES-1.xls]Figure A3.2.5.'!$B$4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cat>
            <c:strRef>
              <c:f>'[MOTIVES-1.xls]Figure A3.2.5.'!$A$5:$A$17</c:f>
              <c:strCache>
                <c:ptCount val="13"/>
                <c:pt idx="0">
                  <c:v>Italy</c:v>
                </c:pt>
                <c:pt idx="1">
                  <c:v>Hungary</c:v>
                </c:pt>
                <c:pt idx="2">
                  <c:v>Spain</c:v>
                </c:pt>
                <c:pt idx="3">
                  <c:v>Spain-Catalonia</c:v>
                </c:pt>
                <c:pt idx="4">
                  <c:v>Portugal</c:v>
                </c:pt>
                <c:pt idx="5">
                  <c:v>Estonia</c:v>
                </c:pt>
                <c:pt idx="6">
                  <c:v>Bulgaria</c:v>
                </c:pt>
                <c:pt idx="7">
                  <c:v>Average</c:v>
                </c:pt>
                <c:pt idx="8">
                  <c:v>Iceland</c:v>
                </c:pt>
                <c:pt idx="9">
                  <c:v>Croatia</c:v>
                </c:pt>
                <c:pt idx="10">
                  <c:v>Poland</c:v>
                </c:pt>
                <c:pt idx="11">
                  <c:v>Sweden</c:v>
                </c:pt>
                <c:pt idx="12">
                  <c:v>Lithuania</c:v>
                </c:pt>
              </c:strCache>
            </c:strRef>
          </c:cat>
          <c:val>
            <c:numRef>
              <c:f>'[MOTIVES-1.xls]Figure A3.2.5.'!$B$5:$B$17</c:f>
              <c:numCache>
                <c:formatCode>General</c:formatCode>
                <c:ptCount val="13"/>
                <c:pt idx="0">
                  <c:v>0.4</c:v>
                </c:pt>
                <c:pt idx="1">
                  <c:v>0.5</c:v>
                </c:pt>
                <c:pt idx="2">
                  <c:v>0.7</c:v>
                </c:pt>
                <c:pt idx="3">
                  <c:v>1</c:v>
                </c:pt>
                <c:pt idx="4">
                  <c:v>1.1000000000000001</c:v>
                </c:pt>
                <c:pt idx="5">
                  <c:v>1.4</c:v>
                </c:pt>
                <c:pt idx="6">
                  <c:v>2.4</c:v>
                </c:pt>
                <c:pt idx="7">
                  <c:v>2.7</c:v>
                </c:pt>
                <c:pt idx="8">
                  <c:v>2.9</c:v>
                </c:pt>
                <c:pt idx="9">
                  <c:v>3.9</c:v>
                </c:pt>
                <c:pt idx="10">
                  <c:v>4.4000000000000004</c:v>
                </c:pt>
                <c:pt idx="11">
                  <c:v>5.9</c:v>
                </c:pt>
                <c:pt idx="12">
                  <c:v>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0322976"/>
        <c:axId val="240323368"/>
      </c:barChart>
      <c:catAx>
        <c:axId val="240322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323368"/>
        <c:crosses val="autoZero"/>
        <c:auto val="1"/>
        <c:lblAlgn val="ctr"/>
        <c:lblOffset val="100"/>
        <c:noMultiLvlLbl val="0"/>
      </c:catAx>
      <c:valAx>
        <c:axId val="2403233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322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cat>
            <c:strRef>
              <c:f>'Figure A3.2.7.'!$A$5:$A$17</c:f>
              <c:strCache>
                <c:ptCount val="13"/>
                <c:pt idx="0">
                  <c:v>Spain</c:v>
                </c:pt>
                <c:pt idx="1">
                  <c:v>Italy</c:v>
                </c:pt>
                <c:pt idx="2">
                  <c:v>Spain-Catalonia</c:v>
                </c:pt>
                <c:pt idx="3">
                  <c:v>Sweden</c:v>
                </c:pt>
                <c:pt idx="4">
                  <c:v>Estonia</c:v>
                </c:pt>
                <c:pt idx="5">
                  <c:v>Iceland</c:v>
                </c:pt>
                <c:pt idx="6">
                  <c:v>Portugal</c:v>
                </c:pt>
                <c:pt idx="7">
                  <c:v>Hungary</c:v>
                </c:pt>
                <c:pt idx="8">
                  <c:v>Average</c:v>
                </c:pt>
                <c:pt idx="9">
                  <c:v>Croatia</c:v>
                </c:pt>
                <c:pt idx="10">
                  <c:v>Poland</c:v>
                </c:pt>
                <c:pt idx="11">
                  <c:v>Lithuania</c:v>
                </c:pt>
                <c:pt idx="12">
                  <c:v>Bulgaria</c:v>
                </c:pt>
              </c:strCache>
            </c:strRef>
          </c:cat>
          <c:val>
            <c:numRef>
              <c:f>'Figure A3.2.7.'!$B$5:$B$17</c:f>
              <c:numCache>
                <c:formatCode>General</c:formatCode>
                <c:ptCount val="13"/>
                <c:pt idx="0">
                  <c:v>0.5</c:v>
                </c:pt>
                <c:pt idx="1">
                  <c:v>0.8</c:v>
                </c:pt>
                <c:pt idx="2">
                  <c:v>0.9</c:v>
                </c:pt>
                <c:pt idx="3">
                  <c:v>1.4</c:v>
                </c:pt>
                <c:pt idx="4">
                  <c:v>1.7</c:v>
                </c:pt>
                <c:pt idx="5">
                  <c:v>1.7</c:v>
                </c:pt>
                <c:pt idx="6">
                  <c:v>3.1</c:v>
                </c:pt>
                <c:pt idx="7">
                  <c:v>3.8</c:v>
                </c:pt>
                <c:pt idx="8">
                  <c:v>4.9000000000000004</c:v>
                </c:pt>
                <c:pt idx="9">
                  <c:v>5.0999999999999996</c:v>
                </c:pt>
                <c:pt idx="10">
                  <c:v>7.6</c:v>
                </c:pt>
                <c:pt idx="11">
                  <c:v>10.3</c:v>
                </c:pt>
                <c:pt idx="12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0324936"/>
        <c:axId val="240325328"/>
      </c:barChart>
      <c:catAx>
        <c:axId val="240324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325328"/>
        <c:crosses val="autoZero"/>
        <c:auto val="1"/>
        <c:lblAlgn val="ctr"/>
        <c:lblOffset val="100"/>
        <c:noMultiLvlLbl val="0"/>
      </c:catAx>
      <c:valAx>
        <c:axId val="240325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324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'Figure A3.2.8.'!$B$4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cat>
            <c:strRef>
              <c:f>'Figure A3.2.8.'!$A$5:$A$17</c:f>
              <c:strCache>
                <c:ptCount val="13"/>
                <c:pt idx="0">
                  <c:v>Spain-Catalonia</c:v>
                </c:pt>
                <c:pt idx="1">
                  <c:v>Italy</c:v>
                </c:pt>
                <c:pt idx="2">
                  <c:v>Spain</c:v>
                </c:pt>
                <c:pt idx="3">
                  <c:v>Estonia</c:v>
                </c:pt>
                <c:pt idx="4">
                  <c:v>Sweden</c:v>
                </c:pt>
                <c:pt idx="5">
                  <c:v>Portugal</c:v>
                </c:pt>
                <c:pt idx="6">
                  <c:v>Iceland</c:v>
                </c:pt>
                <c:pt idx="7">
                  <c:v>Average</c:v>
                </c:pt>
                <c:pt idx="8">
                  <c:v>Croatia</c:v>
                </c:pt>
                <c:pt idx="9">
                  <c:v>Hungary</c:v>
                </c:pt>
                <c:pt idx="10">
                  <c:v>Poland</c:v>
                </c:pt>
                <c:pt idx="11">
                  <c:v>Bulgaria</c:v>
                </c:pt>
                <c:pt idx="12">
                  <c:v>Lithuania</c:v>
                </c:pt>
              </c:strCache>
            </c:strRef>
          </c:cat>
          <c:val>
            <c:numRef>
              <c:f>'Figure A3.2.8.'!$B$5:$B$17</c:f>
              <c:numCache>
                <c:formatCode>General</c:formatCode>
                <c:ptCount val="13"/>
                <c:pt idx="0">
                  <c:v>0.6</c:v>
                </c:pt>
                <c:pt idx="1">
                  <c:v>0.62</c:v>
                </c:pt>
                <c:pt idx="2">
                  <c:v>1.1000000000000001</c:v>
                </c:pt>
                <c:pt idx="3">
                  <c:v>2.2000000000000002</c:v>
                </c:pt>
                <c:pt idx="4">
                  <c:v>2.7</c:v>
                </c:pt>
                <c:pt idx="5">
                  <c:v>2.9</c:v>
                </c:pt>
                <c:pt idx="6">
                  <c:v>3.4</c:v>
                </c:pt>
                <c:pt idx="7">
                  <c:v>3.9</c:v>
                </c:pt>
                <c:pt idx="8">
                  <c:v>4</c:v>
                </c:pt>
                <c:pt idx="9">
                  <c:v>4.7</c:v>
                </c:pt>
                <c:pt idx="10">
                  <c:v>5.8</c:v>
                </c:pt>
                <c:pt idx="11">
                  <c:v>6.4</c:v>
                </c:pt>
                <c:pt idx="12">
                  <c:v>10.5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1447488"/>
        <c:axId val="241447880"/>
      </c:barChart>
      <c:catAx>
        <c:axId val="24144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447880"/>
        <c:crosses val="autoZero"/>
        <c:auto val="1"/>
        <c:lblAlgn val="ctr"/>
        <c:lblOffset val="100"/>
        <c:noMultiLvlLbl val="0"/>
      </c:catAx>
      <c:valAx>
        <c:axId val="241447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447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'[MOTIVES-1.xls]Figure A3.2.9.'!$B$4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29200"/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cat>
            <c:strRef>
              <c:f>'[MOTIVES-1.xls]Figure A3.2.9.'!$A$5:$A$17</c:f>
              <c:strCache>
                <c:ptCount val="13"/>
                <c:pt idx="0">
                  <c:v>Sweden</c:v>
                </c:pt>
                <c:pt idx="1">
                  <c:v>Iceland</c:v>
                </c:pt>
                <c:pt idx="2">
                  <c:v>Lithuania</c:v>
                </c:pt>
                <c:pt idx="3">
                  <c:v>Spain-Catalonia</c:v>
                </c:pt>
                <c:pt idx="4">
                  <c:v>Estonia</c:v>
                </c:pt>
                <c:pt idx="5">
                  <c:v>Spain</c:v>
                </c:pt>
                <c:pt idx="6">
                  <c:v>Italy</c:v>
                </c:pt>
                <c:pt idx="7">
                  <c:v>Average</c:v>
                </c:pt>
                <c:pt idx="8">
                  <c:v>Poland</c:v>
                </c:pt>
                <c:pt idx="9">
                  <c:v>Bulgaria</c:v>
                </c:pt>
                <c:pt idx="10">
                  <c:v>Hungary</c:v>
                </c:pt>
                <c:pt idx="11">
                  <c:v>Portugal</c:v>
                </c:pt>
                <c:pt idx="12">
                  <c:v>Croatia</c:v>
                </c:pt>
              </c:strCache>
            </c:strRef>
          </c:cat>
          <c:val>
            <c:numRef>
              <c:f>'[MOTIVES-1.xls]Figure A3.2.9.'!$B$5:$B$17</c:f>
              <c:numCache>
                <c:formatCode>General</c:formatCode>
                <c:ptCount val="13"/>
                <c:pt idx="0">
                  <c:v>1.3</c:v>
                </c:pt>
                <c:pt idx="1">
                  <c:v>2.0099999999999998</c:v>
                </c:pt>
                <c:pt idx="2">
                  <c:v>2.02</c:v>
                </c:pt>
                <c:pt idx="3">
                  <c:v>2.8</c:v>
                </c:pt>
                <c:pt idx="4">
                  <c:v>3.7</c:v>
                </c:pt>
                <c:pt idx="5">
                  <c:v>3.8</c:v>
                </c:pt>
                <c:pt idx="6">
                  <c:v>4.4000000000000004</c:v>
                </c:pt>
                <c:pt idx="7">
                  <c:v>5.9</c:v>
                </c:pt>
                <c:pt idx="8">
                  <c:v>6.8</c:v>
                </c:pt>
                <c:pt idx="9">
                  <c:v>7.1</c:v>
                </c:pt>
                <c:pt idx="10">
                  <c:v>8.1</c:v>
                </c:pt>
                <c:pt idx="11">
                  <c:v>12.1</c:v>
                </c:pt>
                <c:pt idx="12">
                  <c:v>14.4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1448272"/>
        <c:axId val="241448664"/>
      </c:barChart>
      <c:catAx>
        <c:axId val="241448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448664"/>
        <c:crosses val="autoZero"/>
        <c:auto val="1"/>
        <c:lblAlgn val="ctr"/>
        <c:lblOffset val="100"/>
        <c:noMultiLvlLbl val="0"/>
      </c:catAx>
      <c:valAx>
        <c:axId val="241448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448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sv-S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'[Individual harm chapter data &amp; figures REV_OK.xls]Figure A3.6.1.'!$C$26</c:f>
              <c:strCache>
                <c:ptCount val="1"/>
                <c:pt idx="0">
                  <c:v>Guilty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'[Individual harm chapter data &amp; figures REV_OK.xls]Figure A3.6.1.'!$B$27:$B$47</c:f>
              <c:strCache>
                <c:ptCount val="21"/>
                <c:pt idx="0">
                  <c:v>Portugal</c:v>
                </c:pt>
                <c:pt idx="1">
                  <c:v>Hungary</c:v>
                </c:pt>
                <c:pt idx="2">
                  <c:v>Italy</c:v>
                </c:pt>
                <c:pt idx="3">
                  <c:v>Spain-Catalonia</c:v>
                </c:pt>
                <c:pt idx="4">
                  <c:v>Croatia</c:v>
                </c:pt>
                <c:pt idx="5">
                  <c:v>Spain</c:v>
                </c:pt>
                <c:pt idx="6">
                  <c:v>Austria</c:v>
                </c:pt>
                <c:pt idx="7">
                  <c:v>Denmark</c:v>
                </c:pt>
                <c:pt idx="8">
                  <c:v>Poland</c:v>
                </c:pt>
                <c:pt idx="9">
                  <c:v>Greece</c:v>
                </c:pt>
                <c:pt idx="10">
                  <c:v>France</c:v>
                </c:pt>
                <c:pt idx="11">
                  <c:v>Romania</c:v>
                </c:pt>
                <c:pt idx="12">
                  <c:v>Average </c:v>
                </c:pt>
                <c:pt idx="13">
                  <c:v>Norway</c:v>
                </c:pt>
                <c:pt idx="14">
                  <c:v>Bulgaria</c:v>
                </c:pt>
                <c:pt idx="15">
                  <c:v>UK</c:v>
                </c:pt>
                <c:pt idx="16">
                  <c:v>Finland</c:v>
                </c:pt>
                <c:pt idx="17">
                  <c:v>Estonia</c:v>
                </c:pt>
                <c:pt idx="18">
                  <c:v>Lithuania</c:v>
                </c:pt>
                <c:pt idx="19">
                  <c:v>Sweden</c:v>
                </c:pt>
                <c:pt idx="20">
                  <c:v>Iceland</c:v>
                </c:pt>
              </c:strCache>
            </c:strRef>
          </c:cat>
          <c:val>
            <c:numRef>
              <c:f>'[Individual harm chapter data &amp; figures REV_OK.xls]Figure A3.6.1.'!$C$27:$C$47</c:f>
              <c:numCache>
                <c:formatCode>#\ ##0.0%</c:formatCode>
                <c:ptCount val="21"/>
                <c:pt idx="0">
                  <c:v>2.5815217391304345E-2</c:v>
                </c:pt>
                <c:pt idx="1">
                  <c:v>3.0622489959839357E-2</c:v>
                </c:pt>
                <c:pt idx="2">
                  <c:v>3.884892086330935E-2</c:v>
                </c:pt>
                <c:pt idx="3">
                  <c:v>4.9382716049382713E-2</c:v>
                </c:pt>
                <c:pt idx="4">
                  <c:v>5.8623040218132243E-2</c:v>
                </c:pt>
                <c:pt idx="5">
                  <c:v>6.0436137071651096E-2</c:v>
                </c:pt>
                <c:pt idx="6">
                  <c:v>6.9207622868605809E-2</c:v>
                </c:pt>
                <c:pt idx="7">
                  <c:v>8.2543978349120431E-2</c:v>
                </c:pt>
                <c:pt idx="8">
                  <c:v>8.5564990202482039E-2</c:v>
                </c:pt>
                <c:pt idx="9">
                  <c:v>8.8255733148019461E-2</c:v>
                </c:pt>
                <c:pt idx="10">
                  <c:v>9.3124999999999999E-2</c:v>
                </c:pt>
                <c:pt idx="11">
                  <c:v>9.8932384341637009E-2</c:v>
                </c:pt>
                <c:pt idx="12">
                  <c:v>0.11620753523916239</c:v>
                </c:pt>
                <c:pt idx="13">
                  <c:v>0.15043653458697112</c:v>
                </c:pt>
                <c:pt idx="14">
                  <c:v>0.15070921985815602</c:v>
                </c:pt>
                <c:pt idx="15">
                  <c:v>0.15542521994134897</c:v>
                </c:pt>
                <c:pt idx="16">
                  <c:v>0.17022696929238987</c:v>
                </c:pt>
                <c:pt idx="17">
                  <c:v>0.18101442531409959</c:v>
                </c:pt>
                <c:pt idx="18">
                  <c:v>0.20356906807666889</c:v>
                </c:pt>
                <c:pt idx="19">
                  <c:v>0.25923606762680024</c:v>
                </c:pt>
                <c:pt idx="20">
                  <c:v>0.27217496962332927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0533736"/>
        <c:axId val="240533344"/>
      </c:barChart>
      <c:catAx>
        <c:axId val="240533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533344"/>
        <c:crosses val="autoZero"/>
        <c:auto val="1"/>
        <c:lblAlgn val="ctr"/>
        <c:lblOffset val="100"/>
        <c:tickLblSkip val="1"/>
        <c:noMultiLvlLbl val="0"/>
      </c:catAx>
      <c:valAx>
        <c:axId val="240533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533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'[Individual harm chapter data &amp; figures REV_OK.xls]Figure A3.6.1.'!$C$51</c:f>
              <c:strCache>
                <c:ptCount val="1"/>
                <c:pt idx="0">
                  <c:v>Black out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cat>
            <c:strRef>
              <c:f>'[Individual harm chapter data &amp; figures REV_OK.xls]Figure A3.6.1.'!$B$52:$B$72</c:f>
              <c:strCache>
                <c:ptCount val="21"/>
                <c:pt idx="0">
                  <c:v>Italy</c:v>
                </c:pt>
                <c:pt idx="1">
                  <c:v>Greece</c:v>
                </c:pt>
                <c:pt idx="2">
                  <c:v>Portugal</c:v>
                </c:pt>
                <c:pt idx="3">
                  <c:v>Hungary</c:v>
                </c:pt>
                <c:pt idx="4">
                  <c:v>France</c:v>
                </c:pt>
                <c:pt idx="5">
                  <c:v>Spain-Catalonia</c:v>
                </c:pt>
                <c:pt idx="6">
                  <c:v>Croatia</c:v>
                </c:pt>
                <c:pt idx="7">
                  <c:v>Romania</c:v>
                </c:pt>
                <c:pt idx="8">
                  <c:v>Spain</c:v>
                </c:pt>
                <c:pt idx="9">
                  <c:v>Estonia</c:v>
                </c:pt>
                <c:pt idx="10">
                  <c:v>Poland</c:v>
                </c:pt>
                <c:pt idx="11">
                  <c:v>Average </c:v>
                </c:pt>
                <c:pt idx="12">
                  <c:v>Austria</c:v>
                </c:pt>
                <c:pt idx="13">
                  <c:v>Finland</c:v>
                </c:pt>
                <c:pt idx="14">
                  <c:v>Norway</c:v>
                </c:pt>
                <c:pt idx="15">
                  <c:v>Denmark</c:v>
                </c:pt>
                <c:pt idx="16">
                  <c:v>Sweden</c:v>
                </c:pt>
                <c:pt idx="17">
                  <c:v>Bulgaria</c:v>
                </c:pt>
                <c:pt idx="18">
                  <c:v>UK</c:v>
                </c:pt>
                <c:pt idx="19">
                  <c:v>Iceland</c:v>
                </c:pt>
                <c:pt idx="20">
                  <c:v>Lithuania</c:v>
                </c:pt>
              </c:strCache>
            </c:strRef>
          </c:cat>
          <c:val>
            <c:numRef>
              <c:f>'[Individual harm chapter data &amp; figures REV_OK.xls]Figure A3.6.1.'!$C$52:$C$72</c:f>
              <c:numCache>
                <c:formatCode>#\ ##0.0%</c:formatCode>
                <c:ptCount val="21"/>
                <c:pt idx="0">
                  <c:v>3.450754852624012E-2</c:v>
                </c:pt>
                <c:pt idx="1">
                  <c:v>3.8942976356050069E-2</c:v>
                </c:pt>
                <c:pt idx="2">
                  <c:v>4.3507817811012914E-2</c:v>
                </c:pt>
                <c:pt idx="3">
                  <c:v>4.7450782433114583E-2</c:v>
                </c:pt>
                <c:pt idx="4">
                  <c:v>6.4959400374765774E-2</c:v>
                </c:pt>
                <c:pt idx="5">
                  <c:v>7.2307692307692309E-2</c:v>
                </c:pt>
                <c:pt idx="6">
                  <c:v>7.4829931972789115E-2</c:v>
                </c:pt>
                <c:pt idx="7">
                  <c:v>9.2762487257900095E-2</c:v>
                </c:pt>
                <c:pt idx="8">
                  <c:v>9.3124999999999999E-2</c:v>
                </c:pt>
                <c:pt idx="9">
                  <c:v>0.1005586592178771</c:v>
                </c:pt>
                <c:pt idx="10">
                  <c:v>0.10378590078328981</c:v>
                </c:pt>
                <c:pt idx="11">
                  <c:v>0.10602014688685535</c:v>
                </c:pt>
                <c:pt idx="12">
                  <c:v>0.10796401199600134</c:v>
                </c:pt>
                <c:pt idx="13">
                  <c:v>0.11541027351567712</c:v>
                </c:pt>
                <c:pt idx="14">
                  <c:v>0.12944332662642521</c:v>
                </c:pt>
                <c:pt idx="15">
                  <c:v>0.13270142180094788</c:v>
                </c:pt>
                <c:pt idx="16">
                  <c:v>0.1519699812382739</c:v>
                </c:pt>
                <c:pt idx="17">
                  <c:v>0.16148409893992935</c:v>
                </c:pt>
                <c:pt idx="18">
                  <c:v>0.16617790811339198</c:v>
                </c:pt>
                <c:pt idx="19">
                  <c:v>0.16908212560386474</c:v>
                </c:pt>
                <c:pt idx="20">
                  <c:v>0.21943159286186387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1663360"/>
        <c:axId val="241663752"/>
      </c:barChart>
      <c:catAx>
        <c:axId val="241663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663752"/>
        <c:crosses val="autoZero"/>
        <c:auto val="1"/>
        <c:lblAlgn val="ctr"/>
        <c:lblOffset val="100"/>
        <c:tickLblSkip val="1"/>
        <c:noMultiLvlLbl val="0"/>
      </c:catAx>
      <c:valAx>
        <c:axId val="241663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663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'[Individual harm chapter data &amp; figures REV_OK.xls]Figure A3.6.1.'!$C$77</c:f>
              <c:strCache>
                <c:ptCount val="1"/>
                <c:pt idx="0">
                  <c:v>Failing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004687">
                  <a:lumMod val="50000"/>
                </a:srgbClr>
              </a:solidFill>
              <a:ln>
                <a:noFill/>
              </a:ln>
              <a:effectLst/>
            </c:spPr>
          </c:dPt>
          <c:dPt>
            <c:idx val="1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cat>
            <c:strRef>
              <c:f>'[Individual harm chapter data &amp; figures REV_OK.xls]Figure A3.6.1.'!$B$78:$B$98</c:f>
              <c:strCache>
                <c:ptCount val="21"/>
                <c:pt idx="0">
                  <c:v>Italy</c:v>
                </c:pt>
                <c:pt idx="1">
                  <c:v>Greece</c:v>
                </c:pt>
                <c:pt idx="2">
                  <c:v>France</c:v>
                </c:pt>
                <c:pt idx="3">
                  <c:v>Austria</c:v>
                </c:pt>
                <c:pt idx="4">
                  <c:v>Portugal</c:v>
                </c:pt>
                <c:pt idx="5">
                  <c:v>Hungary</c:v>
                </c:pt>
                <c:pt idx="6">
                  <c:v>Spain-Catalonia</c:v>
                </c:pt>
                <c:pt idx="7">
                  <c:v>Spain</c:v>
                </c:pt>
                <c:pt idx="8">
                  <c:v>Croatia</c:v>
                </c:pt>
                <c:pt idx="9">
                  <c:v>Average </c:v>
                </c:pt>
                <c:pt idx="10">
                  <c:v>Bulgaria</c:v>
                </c:pt>
                <c:pt idx="11">
                  <c:v>Romania</c:v>
                </c:pt>
                <c:pt idx="12">
                  <c:v>Estonia</c:v>
                </c:pt>
                <c:pt idx="13">
                  <c:v>Norway</c:v>
                </c:pt>
                <c:pt idx="14">
                  <c:v>Finland</c:v>
                </c:pt>
                <c:pt idx="15">
                  <c:v>Poland</c:v>
                </c:pt>
                <c:pt idx="16">
                  <c:v>Sweden</c:v>
                </c:pt>
                <c:pt idx="17">
                  <c:v>Denmark</c:v>
                </c:pt>
                <c:pt idx="18">
                  <c:v>UK</c:v>
                </c:pt>
                <c:pt idx="19">
                  <c:v>Iceland</c:v>
                </c:pt>
                <c:pt idx="20">
                  <c:v>Lithuania</c:v>
                </c:pt>
              </c:strCache>
            </c:strRef>
          </c:cat>
          <c:val>
            <c:numRef>
              <c:f>'[Individual harm chapter data &amp; figures REV_OK.xls]Figure A3.6.1.'!$C$78:$C$98</c:f>
              <c:numCache>
                <c:formatCode>#\ ##0.0%</c:formatCode>
                <c:ptCount val="21"/>
                <c:pt idx="0">
                  <c:v>1.7229002153625269E-2</c:v>
                </c:pt>
                <c:pt idx="1">
                  <c:v>1.7385257301808066E-2</c:v>
                </c:pt>
                <c:pt idx="2">
                  <c:v>2.8732042473454088E-2</c:v>
                </c:pt>
                <c:pt idx="3">
                  <c:v>2.8737598357851522E-2</c:v>
                </c:pt>
                <c:pt idx="4">
                  <c:v>3.125E-2</c:v>
                </c:pt>
                <c:pt idx="5">
                  <c:v>3.3668341708542715E-2</c:v>
                </c:pt>
                <c:pt idx="6">
                  <c:v>3.8520801232665637E-2</c:v>
                </c:pt>
                <c:pt idx="7">
                  <c:v>4.057428214731585E-2</c:v>
                </c:pt>
                <c:pt idx="8">
                  <c:v>5.5139550714771952E-2</c:v>
                </c:pt>
                <c:pt idx="9">
                  <c:v>6.3694332759354211E-2</c:v>
                </c:pt>
                <c:pt idx="10">
                  <c:v>6.7137809187279143E-2</c:v>
                </c:pt>
                <c:pt idx="11">
                  <c:v>7.0000000000000007E-2</c:v>
                </c:pt>
                <c:pt idx="12">
                  <c:v>7.4557315936626289E-2</c:v>
                </c:pt>
                <c:pt idx="13">
                  <c:v>7.6196898179366146E-2</c:v>
                </c:pt>
                <c:pt idx="14">
                  <c:v>0.08</c:v>
                </c:pt>
                <c:pt idx="15">
                  <c:v>8.2460732984293197E-2</c:v>
                </c:pt>
                <c:pt idx="16">
                  <c:v>8.5159674389480286E-2</c:v>
                </c:pt>
                <c:pt idx="17">
                  <c:v>8.5985104942450916E-2</c:v>
                </c:pt>
                <c:pt idx="18">
                  <c:v>9.2066601371204704E-2</c:v>
                </c:pt>
                <c:pt idx="19">
                  <c:v>0.10109622411693056</c:v>
                </c:pt>
                <c:pt idx="20">
                  <c:v>0.16798941798941797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2860816"/>
        <c:axId val="282861208"/>
      </c:barChart>
      <c:catAx>
        <c:axId val="282860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861208"/>
        <c:crosses val="autoZero"/>
        <c:auto val="1"/>
        <c:lblAlgn val="ctr"/>
        <c:lblOffset val="100"/>
        <c:tickLblSkip val="1"/>
        <c:noMultiLvlLbl val="0"/>
      </c:catAx>
      <c:valAx>
        <c:axId val="282861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860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'[Individual harm chapter data &amp; figures REV_OK.xls]Figure A3.6.1.'!$C$102</c:f>
              <c:strCache>
                <c:ptCount val="1"/>
                <c:pt idx="0">
                  <c:v>Morning drinking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004687"/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cat>
            <c:strRef>
              <c:f>'[Individual harm chapter data &amp; figures REV_OK.xls]Figure A3.6.1.'!$B$103:$B$123</c:f>
              <c:strCache>
                <c:ptCount val="21"/>
                <c:pt idx="0">
                  <c:v>Greece</c:v>
                </c:pt>
                <c:pt idx="1">
                  <c:v>Italy</c:v>
                </c:pt>
                <c:pt idx="2">
                  <c:v>France</c:v>
                </c:pt>
                <c:pt idx="3">
                  <c:v>Spain</c:v>
                </c:pt>
                <c:pt idx="4">
                  <c:v>Austria</c:v>
                </c:pt>
                <c:pt idx="5">
                  <c:v>Denmark</c:v>
                </c:pt>
                <c:pt idx="6">
                  <c:v>Portugal</c:v>
                </c:pt>
                <c:pt idx="7">
                  <c:v>Spain-Catalonia</c:v>
                </c:pt>
                <c:pt idx="8">
                  <c:v>UK</c:v>
                </c:pt>
                <c:pt idx="9">
                  <c:v>Estonia</c:v>
                </c:pt>
                <c:pt idx="10">
                  <c:v>Average </c:v>
                </c:pt>
                <c:pt idx="11">
                  <c:v>Sweden</c:v>
                </c:pt>
                <c:pt idx="12">
                  <c:v>Croatia</c:v>
                </c:pt>
                <c:pt idx="13">
                  <c:v>Bulgaria</c:v>
                </c:pt>
                <c:pt idx="14">
                  <c:v>Romania</c:v>
                </c:pt>
                <c:pt idx="15">
                  <c:v>Hungary</c:v>
                </c:pt>
                <c:pt idx="16">
                  <c:v>Iceland</c:v>
                </c:pt>
                <c:pt idx="17">
                  <c:v>Finland</c:v>
                </c:pt>
                <c:pt idx="18">
                  <c:v>Poland</c:v>
                </c:pt>
                <c:pt idx="19">
                  <c:v>Lithuania</c:v>
                </c:pt>
                <c:pt idx="20">
                  <c:v>Norway</c:v>
                </c:pt>
              </c:strCache>
            </c:strRef>
          </c:cat>
          <c:val>
            <c:numRef>
              <c:f>'[Individual harm chapter data &amp; figures REV_OK.xls]Figure A3.6.1.'!$C$103:$C$123</c:f>
              <c:numCache>
                <c:formatCode>#\ ##0.0%</c:formatCode>
                <c:ptCount val="21"/>
                <c:pt idx="0">
                  <c:v>7.6441973592772765E-3</c:v>
                </c:pt>
                <c:pt idx="1">
                  <c:v>7.9022988505747134E-3</c:v>
                </c:pt>
                <c:pt idx="2">
                  <c:v>1.3116801998750781E-2</c:v>
                </c:pt>
                <c:pt idx="3">
                  <c:v>1.6822429906542057E-2</c:v>
                </c:pt>
                <c:pt idx="4">
                  <c:v>1.7584605175846049E-2</c:v>
                </c:pt>
                <c:pt idx="5">
                  <c:v>1.8280297901150981E-2</c:v>
                </c:pt>
                <c:pt idx="6">
                  <c:v>1.9008825526137134E-2</c:v>
                </c:pt>
                <c:pt idx="7">
                  <c:v>2.9185867895545316E-2</c:v>
                </c:pt>
                <c:pt idx="8">
                  <c:v>3.2352941176470591E-2</c:v>
                </c:pt>
                <c:pt idx="9">
                  <c:v>3.5348837209302326E-2</c:v>
                </c:pt>
                <c:pt idx="10">
                  <c:v>3.8843712726498551E-2</c:v>
                </c:pt>
                <c:pt idx="11">
                  <c:v>3.889585947302384E-2</c:v>
                </c:pt>
                <c:pt idx="12">
                  <c:v>4.3800539083557952E-2</c:v>
                </c:pt>
                <c:pt idx="13">
                  <c:v>4.518388791593695E-2</c:v>
                </c:pt>
                <c:pt idx="14">
                  <c:v>4.583333333333333E-2</c:v>
                </c:pt>
                <c:pt idx="15">
                  <c:v>5.4856567689984904E-2</c:v>
                </c:pt>
                <c:pt idx="16">
                  <c:v>5.8041112454655382E-2</c:v>
                </c:pt>
                <c:pt idx="17">
                  <c:v>6.7378252168112066E-2</c:v>
                </c:pt>
                <c:pt idx="18">
                  <c:v>6.9888961463096019E-2</c:v>
                </c:pt>
                <c:pt idx="19">
                  <c:v>7.3364177131526764E-2</c:v>
                </c:pt>
                <c:pt idx="20">
                  <c:v>8.238446081714669E-2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2862384"/>
        <c:axId val="282862776"/>
      </c:barChart>
      <c:catAx>
        <c:axId val="28286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862776"/>
        <c:crosses val="autoZero"/>
        <c:auto val="1"/>
        <c:lblAlgn val="ctr"/>
        <c:lblOffset val="100"/>
        <c:tickLblSkip val="1"/>
        <c:noMultiLvlLbl val="0"/>
      </c:catAx>
      <c:valAx>
        <c:axId val="282862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86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2863560"/>
        <c:axId val="282863952"/>
      </c:barChart>
      <c:catAx>
        <c:axId val="282863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863952"/>
        <c:crosses val="autoZero"/>
        <c:auto val="1"/>
        <c:lblAlgn val="ctr"/>
        <c:lblOffset val="100"/>
        <c:tickLblSkip val="1"/>
        <c:noMultiLvlLbl val="0"/>
      </c:catAx>
      <c:valAx>
        <c:axId val="282863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863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'[AHTO_REMAINING FIGURES.xls]Figure A3.7.1'!$B$27</c:f>
              <c:strCache>
                <c:ptCount val="1"/>
                <c:pt idx="0">
                  <c:v>Any person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cat>
            <c:strRef>
              <c:f>'[AHTO_REMAINING FIGURES.xls]Figure A3.7.1'!$A$28:$A$46</c:f>
              <c:strCache>
                <c:ptCount val="19"/>
                <c:pt idx="0">
                  <c:v>Spain-Catalonia</c:v>
                </c:pt>
                <c:pt idx="1">
                  <c:v>Portugal</c:v>
                </c:pt>
                <c:pt idx="2">
                  <c:v>Hungary</c:v>
                </c:pt>
                <c:pt idx="3">
                  <c:v>Croatia</c:v>
                </c:pt>
                <c:pt idx="4">
                  <c:v>Austria</c:v>
                </c:pt>
                <c:pt idx="5">
                  <c:v>Poland</c:v>
                </c:pt>
                <c:pt idx="6">
                  <c:v>Sweden</c:v>
                </c:pt>
                <c:pt idx="7">
                  <c:v>Spain</c:v>
                </c:pt>
                <c:pt idx="8">
                  <c:v>AVERAGE</c:v>
                </c:pt>
                <c:pt idx="9">
                  <c:v>France</c:v>
                </c:pt>
                <c:pt idx="10">
                  <c:v>Denmark</c:v>
                </c:pt>
                <c:pt idx="11">
                  <c:v>Iceland</c:v>
                </c:pt>
                <c:pt idx="12">
                  <c:v>Norway</c:v>
                </c:pt>
                <c:pt idx="13">
                  <c:v>Finland</c:v>
                </c:pt>
                <c:pt idx="14">
                  <c:v>United Kingdom</c:v>
                </c:pt>
                <c:pt idx="15">
                  <c:v>Romania</c:v>
                </c:pt>
                <c:pt idx="16">
                  <c:v>Lithuania</c:v>
                </c:pt>
                <c:pt idx="17">
                  <c:v>Estonia</c:v>
                </c:pt>
                <c:pt idx="18">
                  <c:v>Bulgaria</c:v>
                </c:pt>
              </c:strCache>
            </c:strRef>
          </c:cat>
          <c:val>
            <c:numRef>
              <c:f>'[AHTO_REMAINING FIGURES.xls]Figure A3.7.1'!$B$28:$B$46</c:f>
              <c:numCache>
                <c:formatCode>General</c:formatCode>
                <c:ptCount val="19"/>
                <c:pt idx="0">
                  <c:v>39.908999999999999</c:v>
                </c:pt>
                <c:pt idx="1">
                  <c:v>41.397500000000001</c:v>
                </c:pt>
                <c:pt idx="2">
                  <c:v>46.008900000000004</c:v>
                </c:pt>
                <c:pt idx="3">
                  <c:v>49.793799999999997</c:v>
                </c:pt>
                <c:pt idx="4">
                  <c:v>51.1706</c:v>
                </c:pt>
                <c:pt idx="5">
                  <c:v>51.679600000000001</c:v>
                </c:pt>
                <c:pt idx="6">
                  <c:v>54.098900000000008</c:v>
                </c:pt>
                <c:pt idx="7">
                  <c:v>56.414900000000003</c:v>
                </c:pt>
                <c:pt idx="8">
                  <c:v>63.014150000000001</c:v>
                </c:pt>
                <c:pt idx="9">
                  <c:v>64.256299999999996</c:v>
                </c:pt>
                <c:pt idx="10">
                  <c:v>64.548500000000004</c:v>
                </c:pt>
                <c:pt idx="11">
                  <c:v>67.856999999999999</c:v>
                </c:pt>
                <c:pt idx="12">
                  <c:v>69.56750000000001</c:v>
                </c:pt>
                <c:pt idx="13">
                  <c:v>74.898499999999999</c:v>
                </c:pt>
                <c:pt idx="14">
                  <c:v>75.661599999999993</c:v>
                </c:pt>
                <c:pt idx="15">
                  <c:v>78.802199999999999</c:v>
                </c:pt>
                <c:pt idx="16">
                  <c:v>79.645699999999991</c:v>
                </c:pt>
                <c:pt idx="17">
                  <c:v>84.046500000000009</c:v>
                </c:pt>
                <c:pt idx="18">
                  <c:v>84.497699999999995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6157400"/>
        <c:axId val="236157792"/>
      </c:barChart>
      <c:catAx>
        <c:axId val="236157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6157792"/>
        <c:crosses val="autoZero"/>
        <c:auto val="1"/>
        <c:lblAlgn val="ctr"/>
        <c:lblOffset val="100"/>
        <c:tickLblSkip val="1"/>
        <c:noMultiLvlLbl val="0"/>
      </c:catAx>
      <c:valAx>
        <c:axId val="236157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6157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6158576"/>
        <c:axId val="236158968"/>
      </c:barChart>
      <c:catAx>
        <c:axId val="236158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6158968"/>
        <c:crosses val="autoZero"/>
        <c:auto val="1"/>
        <c:lblAlgn val="ctr"/>
        <c:lblOffset val="100"/>
        <c:tickLblSkip val="1"/>
        <c:noMultiLvlLbl val="0"/>
      </c:catAx>
      <c:valAx>
        <c:axId val="236158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6158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'[AHTO_REMAINING FIGURES.xls]Figure A3.7.1'!$B$50</c:f>
              <c:strCache>
                <c:ptCount val="1"/>
                <c:pt idx="0">
                  <c:v>Strangers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cat>
            <c:strRef>
              <c:f>'[AHTO_REMAINING FIGURES.xls]Figure A3.7.1'!$A$51:$A$69</c:f>
              <c:strCache>
                <c:ptCount val="19"/>
                <c:pt idx="0">
                  <c:v>Croatia</c:v>
                </c:pt>
                <c:pt idx="1">
                  <c:v>Portugal</c:v>
                </c:pt>
                <c:pt idx="2">
                  <c:v>Hungary</c:v>
                </c:pt>
                <c:pt idx="3">
                  <c:v>Spain-Catalonia</c:v>
                </c:pt>
                <c:pt idx="4">
                  <c:v>Poland</c:v>
                </c:pt>
                <c:pt idx="5">
                  <c:v>Austria</c:v>
                </c:pt>
                <c:pt idx="6">
                  <c:v>Spain</c:v>
                </c:pt>
                <c:pt idx="7">
                  <c:v>Iceland</c:v>
                </c:pt>
                <c:pt idx="8">
                  <c:v>France</c:v>
                </c:pt>
                <c:pt idx="9">
                  <c:v>AVERAGE</c:v>
                </c:pt>
                <c:pt idx="10">
                  <c:v>Norway</c:v>
                </c:pt>
                <c:pt idx="11">
                  <c:v>Sweden</c:v>
                </c:pt>
                <c:pt idx="12">
                  <c:v>Denmark</c:v>
                </c:pt>
                <c:pt idx="13">
                  <c:v>Lithuania</c:v>
                </c:pt>
                <c:pt idx="14">
                  <c:v>Finland</c:v>
                </c:pt>
                <c:pt idx="15">
                  <c:v>Bulgaria</c:v>
                </c:pt>
                <c:pt idx="16">
                  <c:v>Romania</c:v>
                </c:pt>
                <c:pt idx="17">
                  <c:v>United Kingdom</c:v>
                </c:pt>
                <c:pt idx="18">
                  <c:v>Estonia</c:v>
                </c:pt>
              </c:strCache>
            </c:strRef>
          </c:cat>
          <c:val>
            <c:numRef>
              <c:f>'[AHTO_REMAINING FIGURES.xls]Figure A3.7.1'!$B$51:$B$69</c:f>
              <c:numCache>
                <c:formatCode>General</c:formatCode>
                <c:ptCount val="19"/>
                <c:pt idx="0">
                  <c:v>20.094200000000001</c:v>
                </c:pt>
                <c:pt idx="1">
                  <c:v>21.452500000000001</c:v>
                </c:pt>
                <c:pt idx="2">
                  <c:v>22.964000000000002</c:v>
                </c:pt>
                <c:pt idx="3">
                  <c:v>24.393899999999999</c:v>
                </c:pt>
                <c:pt idx="4">
                  <c:v>32</c:v>
                </c:pt>
                <c:pt idx="5">
                  <c:v>37.071300000000001</c:v>
                </c:pt>
                <c:pt idx="6">
                  <c:v>38.583600000000004</c:v>
                </c:pt>
                <c:pt idx="7">
                  <c:v>39.470700000000001</c:v>
                </c:pt>
                <c:pt idx="8">
                  <c:v>41.3874</c:v>
                </c:pt>
                <c:pt idx="9">
                  <c:v>42.31</c:v>
                </c:pt>
                <c:pt idx="10">
                  <c:v>42.669800000000002</c:v>
                </c:pt>
                <c:pt idx="11">
                  <c:v>43.0227</c:v>
                </c:pt>
                <c:pt idx="12">
                  <c:v>47.2241</c:v>
                </c:pt>
                <c:pt idx="13">
                  <c:v>51.530299999999997</c:v>
                </c:pt>
                <c:pt idx="14">
                  <c:v>51.961599999999997</c:v>
                </c:pt>
                <c:pt idx="15">
                  <c:v>54.739699999999999</c:v>
                </c:pt>
                <c:pt idx="16">
                  <c:v>59.017499999999998</c:v>
                </c:pt>
                <c:pt idx="17">
                  <c:v>62.801300000000005</c:v>
                </c:pt>
                <c:pt idx="18">
                  <c:v>71.328999999999994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2764440"/>
        <c:axId val="282764832"/>
      </c:barChart>
      <c:catAx>
        <c:axId val="282764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764832"/>
        <c:crosses val="autoZero"/>
        <c:auto val="1"/>
        <c:lblAlgn val="ctr"/>
        <c:lblOffset val="100"/>
        <c:tickLblSkip val="1"/>
        <c:noMultiLvlLbl val="0"/>
      </c:catAx>
      <c:valAx>
        <c:axId val="282764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764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2765616"/>
        <c:axId val="282766008"/>
      </c:barChart>
      <c:catAx>
        <c:axId val="282765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766008"/>
        <c:crosses val="autoZero"/>
        <c:auto val="1"/>
        <c:lblAlgn val="ctr"/>
        <c:lblOffset val="100"/>
        <c:tickLblSkip val="1"/>
        <c:noMultiLvlLbl val="0"/>
      </c:catAx>
      <c:valAx>
        <c:axId val="282766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76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'[AHTO_REMAINING FIGURES.xls]Figure A3.7.1'!$A$75:$A$93</c:f>
              <c:strCache>
                <c:ptCount val="19"/>
                <c:pt idx="0">
                  <c:v>Sweden</c:v>
                </c:pt>
                <c:pt idx="1">
                  <c:v>Spain-Catalonia</c:v>
                </c:pt>
                <c:pt idx="2">
                  <c:v>Austria</c:v>
                </c:pt>
                <c:pt idx="3">
                  <c:v>Portugal</c:v>
                </c:pt>
                <c:pt idx="4">
                  <c:v>Hungary</c:v>
                </c:pt>
                <c:pt idx="5">
                  <c:v>Poland</c:v>
                </c:pt>
                <c:pt idx="6">
                  <c:v>Spain</c:v>
                </c:pt>
                <c:pt idx="7">
                  <c:v>Denmark</c:v>
                </c:pt>
                <c:pt idx="8">
                  <c:v>Croatia</c:v>
                </c:pt>
                <c:pt idx="9">
                  <c:v>France</c:v>
                </c:pt>
                <c:pt idx="10">
                  <c:v>AVERAGE</c:v>
                </c:pt>
                <c:pt idx="11">
                  <c:v>United Kingdom</c:v>
                </c:pt>
                <c:pt idx="12">
                  <c:v>Norway</c:v>
                </c:pt>
                <c:pt idx="13">
                  <c:v>Estonia</c:v>
                </c:pt>
                <c:pt idx="14">
                  <c:v>Iceland</c:v>
                </c:pt>
                <c:pt idx="15">
                  <c:v>Finland</c:v>
                </c:pt>
                <c:pt idx="16">
                  <c:v>Romania</c:v>
                </c:pt>
                <c:pt idx="17">
                  <c:v>Lithuania</c:v>
                </c:pt>
                <c:pt idx="18">
                  <c:v>Bulgaria</c:v>
                </c:pt>
              </c:strCache>
            </c:strRef>
          </c:cat>
          <c:val>
            <c:numRef>
              <c:f>'[AHTO_REMAINING FIGURES.xls]Figure A3.7.1'!$B$75:$B$93</c:f>
              <c:numCache>
                <c:formatCode>General</c:formatCode>
                <c:ptCount val="19"/>
                <c:pt idx="0">
                  <c:v>28.1236</c:v>
                </c:pt>
                <c:pt idx="1">
                  <c:v>28.6798</c:v>
                </c:pt>
                <c:pt idx="2">
                  <c:v>29.896899999999999</c:v>
                </c:pt>
                <c:pt idx="3">
                  <c:v>32.561199999999999</c:v>
                </c:pt>
                <c:pt idx="4">
                  <c:v>35.406399999999998</c:v>
                </c:pt>
                <c:pt idx="5">
                  <c:v>39.844799999999999</c:v>
                </c:pt>
                <c:pt idx="6">
                  <c:v>40.638999999999996</c:v>
                </c:pt>
                <c:pt idx="7">
                  <c:v>40.869599999999998</c:v>
                </c:pt>
                <c:pt idx="8">
                  <c:v>43.653999999999996</c:v>
                </c:pt>
                <c:pt idx="9">
                  <c:v>45.149899999999995</c:v>
                </c:pt>
                <c:pt idx="10">
                  <c:v>45.8</c:v>
                </c:pt>
                <c:pt idx="11">
                  <c:v>45.8748</c:v>
                </c:pt>
                <c:pt idx="12">
                  <c:v>51.371000000000002</c:v>
                </c:pt>
                <c:pt idx="13">
                  <c:v>53.652900000000002</c:v>
                </c:pt>
                <c:pt idx="14">
                  <c:v>55.419600000000003</c:v>
                </c:pt>
                <c:pt idx="15">
                  <c:v>56.219499999999996</c:v>
                </c:pt>
                <c:pt idx="16">
                  <c:v>60.161500000000004</c:v>
                </c:pt>
                <c:pt idx="17">
                  <c:v>66.988</c:v>
                </c:pt>
                <c:pt idx="18">
                  <c:v>70.533500000000004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2766792"/>
        <c:axId val="282767184"/>
      </c:barChart>
      <c:catAx>
        <c:axId val="282766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767184"/>
        <c:crosses val="autoZero"/>
        <c:auto val="1"/>
        <c:lblAlgn val="ctr"/>
        <c:lblOffset val="100"/>
        <c:tickLblSkip val="1"/>
        <c:noMultiLvlLbl val="0"/>
      </c:catAx>
      <c:valAx>
        <c:axId val="282767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2766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3197408"/>
        <c:axId val="283197800"/>
      </c:barChart>
      <c:catAx>
        <c:axId val="283197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3197800"/>
        <c:crosses val="autoZero"/>
        <c:auto val="1"/>
        <c:lblAlgn val="ctr"/>
        <c:lblOffset val="100"/>
        <c:tickLblSkip val="1"/>
        <c:noMultiLvlLbl val="0"/>
      </c:catAx>
      <c:valAx>
        <c:axId val="283197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83197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tx1"/>
              </a:solidFill>
            </c:spPr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Blad1!$B$7:$B$27</c:f>
              <c:strCache>
                <c:ptCount val="21"/>
                <c:pt idx="0">
                  <c:v>Spain-Catalonia</c:v>
                </c:pt>
                <c:pt idx="1">
                  <c:v>Portugal</c:v>
                </c:pt>
                <c:pt idx="2">
                  <c:v>Sweden</c:v>
                </c:pt>
                <c:pt idx="3">
                  <c:v>Austria</c:v>
                </c:pt>
                <c:pt idx="4">
                  <c:v>Italy</c:v>
                </c:pt>
                <c:pt idx="5">
                  <c:v>Lithuania</c:v>
                </c:pt>
                <c:pt idx="6">
                  <c:v>Hungary</c:v>
                </c:pt>
                <c:pt idx="7">
                  <c:v>Spain</c:v>
                </c:pt>
                <c:pt idx="8">
                  <c:v>Denmark</c:v>
                </c:pt>
                <c:pt idx="9">
                  <c:v>Poland</c:v>
                </c:pt>
                <c:pt idx="10">
                  <c:v>Average</c:v>
                </c:pt>
                <c:pt idx="11">
                  <c:v>UK</c:v>
                </c:pt>
                <c:pt idx="12">
                  <c:v>Croatia</c:v>
                </c:pt>
                <c:pt idx="13">
                  <c:v>Bulgaria</c:v>
                </c:pt>
                <c:pt idx="14">
                  <c:v>France</c:v>
                </c:pt>
                <c:pt idx="15">
                  <c:v>Norway</c:v>
                </c:pt>
                <c:pt idx="16">
                  <c:v>Romania</c:v>
                </c:pt>
                <c:pt idx="17">
                  <c:v>Greece</c:v>
                </c:pt>
                <c:pt idx="18">
                  <c:v>Estonia</c:v>
                </c:pt>
                <c:pt idx="19">
                  <c:v>Iceland</c:v>
                </c:pt>
                <c:pt idx="20">
                  <c:v>Finland</c:v>
                </c:pt>
              </c:strCache>
            </c:strRef>
          </c:cat>
          <c:val>
            <c:numRef>
              <c:f>Blad1!$C$7:$C$27</c:f>
              <c:numCache>
                <c:formatCode>0.0%</c:formatCode>
                <c:ptCount val="21"/>
                <c:pt idx="0">
                  <c:v>0.29199999999999998</c:v>
                </c:pt>
                <c:pt idx="1">
                  <c:v>0.36399999999999999</c:v>
                </c:pt>
                <c:pt idx="2">
                  <c:v>0.36799999999999999</c:v>
                </c:pt>
                <c:pt idx="3">
                  <c:v>0.38400000000000001</c:v>
                </c:pt>
                <c:pt idx="4">
                  <c:v>0.39800000000000002</c:v>
                </c:pt>
                <c:pt idx="5">
                  <c:v>0.41099999999999998</c:v>
                </c:pt>
                <c:pt idx="6">
                  <c:v>0.41299999999999998</c:v>
                </c:pt>
                <c:pt idx="7">
                  <c:v>0.432</c:v>
                </c:pt>
                <c:pt idx="8">
                  <c:v>0.48799999999999999</c:v>
                </c:pt>
                <c:pt idx="9">
                  <c:v>0.497</c:v>
                </c:pt>
                <c:pt idx="10">
                  <c:v>0.52600000000000002</c:v>
                </c:pt>
                <c:pt idx="11">
                  <c:v>0.54800000000000004</c:v>
                </c:pt>
                <c:pt idx="12">
                  <c:v>0.55200000000000005</c:v>
                </c:pt>
                <c:pt idx="13">
                  <c:v>0.57999999999999996</c:v>
                </c:pt>
                <c:pt idx="14">
                  <c:v>0.60299999999999998</c:v>
                </c:pt>
                <c:pt idx="15">
                  <c:v>0.627</c:v>
                </c:pt>
                <c:pt idx="16">
                  <c:v>0.63900000000000001</c:v>
                </c:pt>
                <c:pt idx="17">
                  <c:v>0.68100000000000005</c:v>
                </c:pt>
                <c:pt idx="18">
                  <c:v>0.71199999999999997</c:v>
                </c:pt>
                <c:pt idx="19">
                  <c:v>0.71699999999999997</c:v>
                </c:pt>
                <c:pt idx="20">
                  <c:v>0.83099999999999996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198584"/>
        <c:axId val="283198976"/>
      </c:barChart>
      <c:catAx>
        <c:axId val="2831985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sv-SE"/>
          </a:p>
        </c:txPr>
        <c:crossAx val="283198976"/>
        <c:crosses val="autoZero"/>
        <c:auto val="1"/>
        <c:lblAlgn val="ctr"/>
        <c:lblOffset val="100"/>
        <c:tickLblSkip val="1"/>
        <c:noMultiLvlLbl val="0"/>
      </c:catAx>
      <c:valAx>
        <c:axId val="283198976"/>
        <c:scaling>
          <c:orientation val="minMax"/>
          <c:max val="0.8"/>
        </c:scaling>
        <c:delete val="0"/>
        <c:axPos val="b"/>
        <c:majorGridlines/>
        <c:numFmt formatCode="0.0%" sourceLinked="1"/>
        <c:majorTickMark val="out"/>
        <c:minorTickMark val="none"/>
        <c:tickLblPos val="nextTo"/>
        <c:crossAx val="2831985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'Figure A3.8.9.'!$A$4:$A$24</c:f>
              <c:strCache>
                <c:ptCount val="21"/>
                <c:pt idx="0">
                  <c:v>UK</c:v>
                </c:pt>
                <c:pt idx="1">
                  <c:v>Estonia</c:v>
                </c:pt>
                <c:pt idx="2">
                  <c:v>Sweden</c:v>
                </c:pt>
                <c:pt idx="3">
                  <c:v>France</c:v>
                </c:pt>
                <c:pt idx="4">
                  <c:v>Italy</c:v>
                </c:pt>
                <c:pt idx="5">
                  <c:v>Iceland</c:v>
                </c:pt>
                <c:pt idx="6">
                  <c:v>Norway</c:v>
                </c:pt>
                <c:pt idx="7">
                  <c:v>Austria</c:v>
                </c:pt>
                <c:pt idx="8">
                  <c:v>Greece</c:v>
                </c:pt>
                <c:pt idx="9">
                  <c:v>Finland</c:v>
                </c:pt>
                <c:pt idx="10">
                  <c:v>Portugal</c:v>
                </c:pt>
                <c:pt idx="11">
                  <c:v>Average</c:v>
                </c:pt>
                <c:pt idx="12">
                  <c:v>Spain</c:v>
                </c:pt>
                <c:pt idx="13">
                  <c:v>Hungary</c:v>
                </c:pt>
                <c:pt idx="14">
                  <c:v>Croatia</c:v>
                </c:pt>
                <c:pt idx="15">
                  <c:v>Spain-Catalonia</c:v>
                </c:pt>
                <c:pt idx="16">
                  <c:v>Romania</c:v>
                </c:pt>
                <c:pt idx="17">
                  <c:v>Lithuania</c:v>
                </c:pt>
                <c:pt idx="18">
                  <c:v>Denmark</c:v>
                </c:pt>
                <c:pt idx="19">
                  <c:v>Bulgaria</c:v>
                </c:pt>
                <c:pt idx="20">
                  <c:v>Poland</c:v>
                </c:pt>
              </c:strCache>
            </c:strRef>
          </c:cat>
          <c:val>
            <c:numRef>
              <c:f>'Figure A3.8.9.'!$B$4:$B$24</c:f>
              <c:numCache>
                <c:formatCode>General</c:formatCode>
                <c:ptCount val="21"/>
                <c:pt idx="0">
                  <c:v>13.7</c:v>
                </c:pt>
                <c:pt idx="1">
                  <c:v>17</c:v>
                </c:pt>
                <c:pt idx="2">
                  <c:v>19</c:v>
                </c:pt>
                <c:pt idx="3">
                  <c:v>19.3</c:v>
                </c:pt>
                <c:pt idx="4">
                  <c:v>20.100000000000001</c:v>
                </c:pt>
                <c:pt idx="5">
                  <c:v>21.1</c:v>
                </c:pt>
                <c:pt idx="6">
                  <c:v>25.5</c:v>
                </c:pt>
                <c:pt idx="7">
                  <c:v>28.4</c:v>
                </c:pt>
                <c:pt idx="8">
                  <c:v>29</c:v>
                </c:pt>
                <c:pt idx="9">
                  <c:v>31.9</c:v>
                </c:pt>
                <c:pt idx="10">
                  <c:v>33</c:v>
                </c:pt>
                <c:pt idx="11">
                  <c:v>33.125</c:v>
                </c:pt>
                <c:pt idx="12">
                  <c:v>35</c:v>
                </c:pt>
                <c:pt idx="13">
                  <c:v>38.299999999999997</c:v>
                </c:pt>
                <c:pt idx="14">
                  <c:v>39.5</c:v>
                </c:pt>
                <c:pt idx="15">
                  <c:v>41.6</c:v>
                </c:pt>
                <c:pt idx="16">
                  <c:v>44.7</c:v>
                </c:pt>
                <c:pt idx="17">
                  <c:v>44.8</c:v>
                </c:pt>
                <c:pt idx="18">
                  <c:v>47.7</c:v>
                </c:pt>
                <c:pt idx="19">
                  <c:v>51</c:v>
                </c:pt>
                <c:pt idx="20">
                  <c:v>61.9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3200544"/>
        <c:axId val="283200936"/>
      </c:barChart>
      <c:catAx>
        <c:axId val="283200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sv-SE"/>
          </a:p>
        </c:txPr>
        <c:crossAx val="283200936"/>
        <c:crosses val="autoZero"/>
        <c:auto val="1"/>
        <c:lblAlgn val="ctr"/>
        <c:lblOffset val="100"/>
        <c:tickLblSkip val="1"/>
        <c:noMultiLvlLbl val="0"/>
      </c:catAx>
      <c:valAx>
        <c:axId val="283200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832005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A3.8.10'!$A$5:$A$20</c:f>
              <c:strCache>
                <c:ptCount val="16"/>
                <c:pt idx="0">
                  <c:v>Norway</c:v>
                </c:pt>
                <c:pt idx="1">
                  <c:v>Estonia</c:v>
                </c:pt>
                <c:pt idx="2">
                  <c:v>Hungary</c:v>
                </c:pt>
                <c:pt idx="3">
                  <c:v>Denmark</c:v>
                </c:pt>
                <c:pt idx="4">
                  <c:v>Poland</c:v>
                </c:pt>
                <c:pt idx="5">
                  <c:v>Average</c:v>
                </c:pt>
                <c:pt idx="6">
                  <c:v>Greece</c:v>
                </c:pt>
                <c:pt idx="7">
                  <c:v>Spain</c:v>
                </c:pt>
                <c:pt idx="8">
                  <c:v>Romania</c:v>
                </c:pt>
                <c:pt idx="9">
                  <c:v>Lithuania</c:v>
                </c:pt>
                <c:pt idx="10">
                  <c:v>Sweden</c:v>
                </c:pt>
                <c:pt idx="11">
                  <c:v>Bulgaria</c:v>
                </c:pt>
                <c:pt idx="12">
                  <c:v>Croatia</c:v>
                </c:pt>
                <c:pt idx="13">
                  <c:v>Spain-Catalonia</c:v>
                </c:pt>
                <c:pt idx="14">
                  <c:v>Portugal</c:v>
                </c:pt>
                <c:pt idx="15">
                  <c:v>Austria</c:v>
                </c:pt>
              </c:strCache>
            </c:strRef>
          </c:cat>
          <c:val>
            <c:numRef>
              <c:f>'Figure A3.8.10'!$B$5:$B$20</c:f>
              <c:numCache>
                <c:formatCode>General</c:formatCode>
                <c:ptCount val="16"/>
                <c:pt idx="0">
                  <c:v>52.1</c:v>
                </c:pt>
                <c:pt idx="1">
                  <c:v>52.6</c:v>
                </c:pt>
                <c:pt idx="2">
                  <c:v>53.6</c:v>
                </c:pt>
                <c:pt idx="3">
                  <c:v>60.1</c:v>
                </c:pt>
                <c:pt idx="4">
                  <c:v>61.3</c:v>
                </c:pt>
                <c:pt idx="5">
                  <c:v>63.4</c:v>
                </c:pt>
                <c:pt idx="6">
                  <c:v>68</c:v>
                </c:pt>
                <c:pt idx="7">
                  <c:v>71.099999999999994</c:v>
                </c:pt>
                <c:pt idx="8">
                  <c:v>72.2</c:v>
                </c:pt>
                <c:pt idx="9">
                  <c:v>76</c:v>
                </c:pt>
                <c:pt idx="10">
                  <c:v>78</c:v>
                </c:pt>
                <c:pt idx="11">
                  <c:v>78.7</c:v>
                </c:pt>
                <c:pt idx="12">
                  <c:v>79</c:v>
                </c:pt>
                <c:pt idx="13">
                  <c:v>79.099999999999994</c:v>
                </c:pt>
                <c:pt idx="14">
                  <c:v>85.1</c:v>
                </c:pt>
                <c:pt idx="15">
                  <c:v>90.5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4684552"/>
        <c:axId val="234684944"/>
      </c:barChart>
      <c:catAx>
        <c:axId val="234684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4684944"/>
        <c:crosses val="autoZero"/>
        <c:auto val="1"/>
        <c:lblAlgn val="ctr"/>
        <c:lblOffset val="100"/>
        <c:tickLblSkip val="1"/>
        <c:noMultiLvlLbl val="0"/>
      </c:catAx>
      <c:valAx>
        <c:axId val="234684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46845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v-SE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A3.8.12.'!$A$4:$A$24</c:f>
              <c:strCache>
                <c:ptCount val="21"/>
                <c:pt idx="0">
                  <c:v>Bulgaria</c:v>
                </c:pt>
                <c:pt idx="1">
                  <c:v>Denmark</c:v>
                </c:pt>
                <c:pt idx="2">
                  <c:v>Austria</c:v>
                </c:pt>
                <c:pt idx="3">
                  <c:v>Norway</c:v>
                </c:pt>
                <c:pt idx="4">
                  <c:v>Hungary</c:v>
                </c:pt>
                <c:pt idx="5">
                  <c:v>Iceland</c:v>
                </c:pt>
                <c:pt idx="6">
                  <c:v>Lithuania</c:v>
                </c:pt>
                <c:pt idx="7">
                  <c:v>Estonia</c:v>
                </c:pt>
                <c:pt idx="8">
                  <c:v>AVERAGE</c:v>
                </c:pt>
                <c:pt idx="9">
                  <c:v>Finland</c:v>
                </c:pt>
                <c:pt idx="10">
                  <c:v>UK</c:v>
                </c:pt>
                <c:pt idx="11">
                  <c:v>Sweden</c:v>
                </c:pt>
                <c:pt idx="12">
                  <c:v>Poland</c:v>
                </c:pt>
                <c:pt idx="13">
                  <c:v>Spain</c:v>
                </c:pt>
                <c:pt idx="14">
                  <c:v>Romania</c:v>
                </c:pt>
                <c:pt idx="15">
                  <c:v>Croatia</c:v>
                </c:pt>
                <c:pt idx="16">
                  <c:v>Italy</c:v>
                </c:pt>
                <c:pt idx="17">
                  <c:v>Greece</c:v>
                </c:pt>
                <c:pt idx="18">
                  <c:v>Portugal</c:v>
                </c:pt>
                <c:pt idx="19">
                  <c:v>Spain-Catalonia</c:v>
                </c:pt>
                <c:pt idx="20">
                  <c:v>France</c:v>
                </c:pt>
              </c:strCache>
            </c:strRef>
          </c:cat>
          <c:val>
            <c:numRef>
              <c:f>'Figure A3.8.12.'!$B$4:$B$24</c:f>
              <c:numCache>
                <c:formatCode>0.0</c:formatCode>
                <c:ptCount val="21"/>
                <c:pt idx="0">
                  <c:v>34.065180102915953</c:v>
                </c:pt>
                <c:pt idx="1">
                  <c:v>37.965425531914896</c:v>
                </c:pt>
                <c:pt idx="2">
                  <c:v>40.086064217146642</c:v>
                </c:pt>
                <c:pt idx="3">
                  <c:v>45.417236662106703</c:v>
                </c:pt>
                <c:pt idx="4">
                  <c:v>47.3630831643002</c:v>
                </c:pt>
                <c:pt idx="5">
                  <c:v>51.474530831099194</c:v>
                </c:pt>
                <c:pt idx="6">
                  <c:v>52.520435967302454</c:v>
                </c:pt>
                <c:pt idx="7">
                  <c:v>56.289769946157612</c:v>
                </c:pt>
                <c:pt idx="8">
                  <c:v>63.428052466825967</c:v>
                </c:pt>
                <c:pt idx="9">
                  <c:v>63.599458728010823</c:v>
                </c:pt>
                <c:pt idx="10">
                  <c:v>64.788732394366193</c:v>
                </c:pt>
                <c:pt idx="11">
                  <c:v>67.816091954022994</c:v>
                </c:pt>
                <c:pt idx="12">
                  <c:v>69.416498993963785</c:v>
                </c:pt>
                <c:pt idx="13">
                  <c:v>71.517027863777088</c:v>
                </c:pt>
                <c:pt idx="14">
                  <c:v>73.119777158774369</c:v>
                </c:pt>
                <c:pt idx="15">
                  <c:v>78.407557354925771</c:v>
                </c:pt>
                <c:pt idx="16">
                  <c:v>79.767600820232403</c:v>
                </c:pt>
                <c:pt idx="17">
                  <c:v>82.10735586481114</c:v>
                </c:pt>
                <c:pt idx="18">
                  <c:v>82.702702702702709</c:v>
                </c:pt>
                <c:pt idx="19">
                  <c:v>83.713850837138509</c:v>
                </c:pt>
                <c:pt idx="20">
                  <c:v>86.422668240850058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4686512"/>
        <c:axId val="234686904"/>
      </c:barChart>
      <c:catAx>
        <c:axId val="23468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4686904"/>
        <c:crosses val="autoZero"/>
        <c:auto val="1"/>
        <c:lblAlgn val="ctr"/>
        <c:lblOffset val="100"/>
        <c:tickLblSkip val="1"/>
        <c:noMultiLvlLbl val="0"/>
      </c:catAx>
      <c:valAx>
        <c:axId val="234686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468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A3.8.13.'!$A$4:$A$24</c:f>
              <c:strCache>
                <c:ptCount val="21"/>
                <c:pt idx="0">
                  <c:v>Iceland</c:v>
                </c:pt>
                <c:pt idx="1">
                  <c:v>Norway</c:v>
                </c:pt>
                <c:pt idx="2">
                  <c:v>Sweden</c:v>
                </c:pt>
                <c:pt idx="3">
                  <c:v>Austria</c:v>
                </c:pt>
                <c:pt idx="4">
                  <c:v>France</c:v>
                </c:pt>
                <c:pt idx="5">
                  <c:v>Finland</c:v>
                </c:pt>
                <c:pt idx="6">
                  <c:v>Estonia</c:v>
                </c:pt>
                <c:pt idx="7">
                  <c:v>Denmark</c:v>
                </c:pt>
                <c:pt idx="8">
                  <c:v>Lithuania</c:v>
                </c:pt>
                <c:pt idx="9">
                  <c:v>UK</c:v>
                </c:pt>
                <c:pt idx="10">
                  <c:v>Average</c:v>
                </c:pt>
                <c:pt idx="11">
                  <c:v>Spain</c:v>
                </c:pt>
                <c:pt idx="12">
                  <c:v>Poland</c:v>
                </c:pt>
                <c:pt idx="13">
                  <c:v>Italy</c:v>
                </c:pt>
                <c:pt idx="14">
                  <c:v>Hungary</c:v>
                </c:pt>
                <c:pt idx="15">
                  <c:v>Greece</c:v>
                </c:pt>
                <c:pt idx="16">
                  <c:v>Spain-Catalonia</c:v>
                </c:pt>
                <c:pt idx="17">
                  <c:v>Croatia</c:v>
                </c:pt>
                <c:pt idx="18">
                  <c:v>Romania</c:v>
                </c:pt>
                <c:pt idx="19">
                  <c:v>Portugal</c:v>
                </c:pt>
                <c:pt idx="20">
                  <c:v>Bulgaria</c:v>
                </c:pt>
              </c:strCache>
            </c:strRef>
          </c:cat>
          <c:val>
            <c:numRef>
              <c:f>'Figure A3.8.13.'!$B$4:$B$24</c:f>
              <c:numCache>
                <c:formatCode>General</c:formatCode>
                <c:ptCount val="21"/>
                <c:pt idx="0">
                  <c:v>14.9</c:v>
                </c:pt>
                <c:pt idx="1">
                  <c:v>20.8</c:v>
                </c:pt>
                <c:pt idx="2">
                  <c:v>22.2</c:v>
                </c:pt>
                <c:pt idx="3">
                  <c:v>29.4</c:v>
                </c:pt>
                <c:pt idx="4">
                  <c:v>35.200000000000003</c:v>
                </c:pt>
                <c:pt idx="5">
                  <c:v>37.700000000000003</c:v>
                </c:pt>
                <c:pt idx="6">
                  <c:v>38.4</c:v>
                </c:pt>
                <c:pt idx="7">
                  <c:v>41.3</c:v>
                </c:pt>
                <c:pt idx="8">
                  <c:v>44.2</c:v>
                </c:pt>
                <c:pt idx="9">
                  <c:v>47.5</c:v>
                </c:pt>
                <c:pt idx="10">
                  <c:v>48.4</c:v>
                </c:pt>
                <c:pt idx="11">
                  <c:v>48.5</c:v>
                </c:pt>
                <c:pt idx="12">
                  <c:v>48.7</c:v>
                </c:pt>
                <c:pt idx="13">
                  <c:v>50.2</c:v>
                </c:pt>
                <c:pt idx="14">
                  <c:v>54.6</c:v>
                </c:pt>
                <c:pt idx="15">
                  <c:v>66.2</c:v>
                </c:pt>
                <c:pt idx="16">
                  <c:v>67.5</c:v>
                </c:pt>
                <c:pt idx="17">
                  <c:v>70.8</c:v>
                </c:pt>
                <c:pt idx="18">
                  <c:v>73.7</c:v>
                </c:pt>
                <c:pt idx="19">
                  <c:v>75.900000000000006</c:v>
                </c:pt>
                <c:pt idx="20">
                  <c:v>79.900000000000006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0323760"/>
        <c:axId val="234687688"/>
      </c:barChart>
      <c:catAx>
        <c:axId val="240323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4687688"/>
        <c:crosses val="autoZero"/>
        <c:auto val="1"/>
        <c:lblAlgn val="ctr"/>
        <c:lblOffset val="100"/>
        <c:tickLblSkip val="1"/>
        <c:noMultiLvlLbl val="0"/>
      </c:catAx>
      <c:valAx>
        <c:axId val="234687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032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sv-SE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A3.8.7.'!$A$4:$A$24</c:f>
              <c:strCache>
                <c:ptCount val="21"/>
                <c:pt idx="0">
                  <c:v>Iceland</c:v>
                </c:pt>
                <c:pt idx="1">
                  <c:v>Denmark</c:v>
                </c:pt>
                <c:pt idx="2">
                  <c:v>France</c:v>
                </c:pt>
                <c:pt idx="3">
                  <c:v>Austria</c:v>
                </c:pt>
                <c:pt idx="4">
                  <c:v>Bulgaria</c:v>
                </c:pt>
                <c:pt idx="5">
                  <c:v>Spain</c:v>
                </c:pt>
                <c:pt idx="6">
                  <c:v>Hungary</c:v>
                </c:pt>
                <c:pt idx="7">
                  <c:v>Poland</c:v>
                </c:pt>
                <c:pt idx="8">
                  <c:v>Spain-Catalonia</c:v>
                </c:pt>
                <c:pt idx="9">
                  <c:v>Lithuania</c:v>
                </c:pt>
                <c:pt idx="10">
                  <c:v>Finland</c:v>
                </c:pt>
                <c:pt idx="11">
                  <c:v>Greece</c:v>
                </c:pt>
                <c:pt idx="12">
                  <c:v>Average</c:v>
                </c:pt>
                <c:pt idx="13">
                  <c:v>Portugal</c:v>
                </c:pt>
                <c:pt idx="14">
                  <c:v>UK</c:v>
                </c:pt>
                <c:pt idx="15">
                  <c:v>Estonia</c:v>
                </c:pt>
                <c:pt idx="16">
                  <c:v>Sweden</c:v>
                </c:pt>
                <c:pt idx="17">
                  <c:v>Norway</c:v>
                </c:pt>
                <c:pt idx="18">
                  <c:v>Croatia</c:v>
                </c:pt>
                <c:pt idx="19">
                  <c:v>Italy</c:v>
                </c:pt>
                <c:pt idx="20">
                  <c:v>Romania</c:v>
                </c:pt>
              </c:strCache>
            </c:strRef>
          </c:cat>
          <c:val>
            <c:numRef>
              <c:f>'Figure A3.8.7.'!$B$4:$B$24</c:f>
              <c:numCache>
                <c:formatCode>General</c:formatCode>
                <c:ptCount val="21"/>
                <c:pt idx="0">
                  <c:v>27.4</c:v>
                </c:pt>
                <c:pt idx="1">
                  <c:v>34.5</c:v>
                </c:pt>
                <c:pt idx="2">
                  <c:v>34.700000000000003</c:v>
                </c:pt>
                <c:pt idx="3">
                  <c:v>35.6</c:v>
                </c:pt>
                <c:pt idx="4">
                  <c:v>36.700000000000003</c:v>
                </c:pt>
                <c:pt idx="5">
                  <c:v>37.1</c:v>
                </c:pt>
                <c:pt idx="6">
                  <c:v>38.4</c:v>
                </c:pt>
                <c:pt idx="7">
                  <c:v>41.1</c:v>
                </c:pt>
                <c:pt idx="8">
                  <c:v>41.5</c:v>
                </c:pt>
                <c:pt idx="9">
                  <c:v>43.8</c:v>
                </c:pt>
                <c:pt idx="10">
                  <c:v>44.4</c:v>
                </c:pt>
                <c:pt idx="11">
                  <c:v>45.5</c:v>
                </c:pt>
                <c:pt idx="12">
                  <c:v>46</c:v>
                </c:pt>
                <c:pt idx="13">
                  <c:v>47.7</c:v>
                </c:pt>
                <c:pt idx="14">
                  <c:v>52.7</c:v>
                </c:pt>
                <c:pt idx="15">
                  <c:v>53.2</c:v>
                </c:pt>
                <c:pt idx="16">
                  <c:v>56.6</c:v>
                </c:pt>
                <c:pt idx="17">
                  <c:v>58.2</c:v>
                </c:pt>
                <c:pt idx="18">
                  <c:v>58.7</c:v>
                </c:pt>
                <c:pt idx="19">
                  <c:v>63.6</c:v>
                </c:pt>
                <c:pt idx="20">
                  <c:v>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1156416"/>
        <c:axId val="241156808"/>
      </c:barChart>
      <c:catAx>
        <c:axId val="241156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 b="0"/>
            </a:pPr>
            <a:endParaRPr lang="sv-SE"/>
          </a:p>
        </c:txPr>
        <c:crossAx val="241156808"/>
        <c:crosses val="autoZero"/>
        <c:auto val="1"/>
        <c:lblAlgn val="ctr"/>
        <c:lblOffset val="100"/>
        <c:tickLblSkip val="1"/>
        <c:noMultiLvlLbl val="0"/>
      </c:catAx>
      <c:valAx>
        <c:axId val="241156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41156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A3.8.6.'!$A$4:$A$24</c:f>
              <c:strCache>
                <c:ptCount val="21"/>
                <c:pt idx="0">
                  <c:v>Denmark</c:v>
                </c:pt>
                <c:pt idx="1">
                  <c:v>Iceland</c:v>
                </c:pt>
                <c:pt idx="2">
                  <c:v>Finland</c:v>
                </c:pt>
                <c:pt idx="3">
                  <c:v>Austria</c:v>
                </c:pt>
                <c:pt idx="4">
                  <c:v>Spain</c:v>
                </c:pt>
                <c:pt idx="5">
                  <c:v>Poland</c:v>
                </c:pt>
                <c:pt idx="6">
                  <c:v>Bulgaria</c:v>
                </c:pt>
                <c:pt idx="7">
                  <c:v>Hungary</c:v>
                </c:pt>
                <c:pt idx="8">
                  <c:v>France</c:v>
                </c:pt>
                <c:pt idx="9">
                  <c:v>Greece</c:v>
                </c:pt>
                <c:pt idx="10">
                  <c:v>Norway</c:v>
                </c:pt>
                <c:pt idx="11">
                  <c:v>Average</c:v>
                </c:pt>
                <c:pt idx="12">
                  <c:v>UK</c:v>
                </c:pt>
                <c:pt idx="13">
                  <c:v>Lithuania</c:v>
                </c:pt>
                <c:pt idx="14">
                  <c:v>Portugal</c:v>
                </c:pt>
                <c:pt idx="15">
                  <c:v>Estonia</c:v>
                </c:pt>
                <c:pt idx="16">
                  <c:v>Spain-Catalonia</c:v>
                </c:pt>
                <c:pt idx="17">
                  <c:v>Croatia</c:v>
                </c:pt>
                <c:pt idx="18">
                  <c:v>Sweden</c:v>
                </c:pt>
                <c:pt idx="19">
                  <c:v>Italy</c:v>
                </c:pt>
                <c:pt idx="20">
                  <c:v>Romania</c:v>
                </c:pt>
              </c:strCache>
            </c:strRef>
          </c:cat>
          <c:val>
            <c:numRef>
              <c:f>'Figure A3.8.6.'!$B$4:$B$24</c:f>
              <c:numCache>
                <c:formatCode>General</c:formatCode>
                <c:ptCount val="21"/>
                <c:pt idx="0">
                  <c:v>31.5</c:v>
                </c:pt>
                <c:pt idx="1">
                  <c:v>33.4</c:v>
                </c:pt>
                <c:pt idx="2">
                  <c:v>35.299999999999997</c:v>
                </c:pt>
                <c:pt idx="3">
                  <c:v>37</c:v>
                </c:pt>
                <c:pt idx="4">
                  <c:v>40.9</c:v>
                </c:pt>
                <c:pt idx="5">
                  <c:v>42.1</c:v>
                </c:pt>
                <c:pt idx="6">
                  <c:v>42.8</c:v>
                </c:pt>
                <c:pt idx="7">
                  <c:v>44.3</c:v>
                </c:pt>
                <c:pt idx="8">
                  <c:v>46.3</c:v>
                </c:pt>
                <c:pt idx="9">
                  <c:v>46.4</c:v>
                </c:pt>
                <c:pt idx="10">
                  <c:v>46.4</c:v>
                </c:pt>
                <c:pt idx="11">
                  <c:v>49.1</c:v>
                </c:pt>
                <c:pt idx="12">
                  <c:v>50.1</c:v>
                </c:pt>
                <c:pt idx="13">
                  <c:v>52.7</c:v>
                </c:pt>
                <c:pt idx="14">
                  <c:v>52.7</c:v>
                </c:pt>
                <c:pt idx="15">
                  <c:v>56.4</c:v>
                </c:pt>
                <c:pt idx="16">
                  <c:v>58.2</c:v>
                </c:pt>
                <c:pt idx="17">
                  <c:v>59</c:v>
                </c:pt>
                <c:pt idx="18">
                  <c:v>64.7</c:v>
                </c:pt>
                <c:pt idx="19">
                  <c:v>69.099999999999994</c:v>
                </c:pt>
                <c:pt idx="20">
                  <c:v>72.5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1157592"/>
        <c:axId val="241782720"/>
      </c:barChart>
      <c:catAx>
        <c:axId val="241157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782720"/>
        <c:crosses val="autoZero"/>
        <c:auto val="1"/>
        <c:lblAlgn val="ctr"/>
        <c:lblOffset val="100"/>
        <c:tickLblSkip val="1"/>
        <c:noMultiLvlLbl val="0"/>
      </c:catAx>
      <c:valAx>
        <c:axId val="241782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1575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v-SE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A3.8.6.'!$A$4:$A$24</c:f>
              <c:strCache>
                <c:ptCount val="21"/>
                <c:pt idx="0">
                  <c:v>Denmark</c:v>
                </c:pt>
                <c:pt idx="1">
                  <c:v>Iceland</c:v>
                </c:pt>
                <c:pt idx="2">
                  <c:v>Finland</c:v>
                </c:pt>
                <c:pt idx="3">
                  <c:v>Austria</c:v>
                </c:pt>
                <c:pt idx="4">
                  <c:v>Spain</c:v>
                </c:pt>
                <c:pt idx="5">
                  <c:v>Poland</c:v>
                </c:pt>
                <c:pt idx="6">
                  <c:v>Bulgaria</c:v>
                </c:pt>
                <c:pt idx="7">
                  <c:v>Hungary</c:v>
                </c:pt>
                <c:pt idx="8">
                  <c:v>France</c:v>
                </c:pt>
                <c:pt idx="9">
                  <c:v>Greece</c:v>
                </c:pt>
                <c:pt idx="10">
                  <c:v>Norway</c:v>
                </c:pt>
                <c:pt idx="11">
                  <c:v>Average</c:v>
                </c:pt>
                <c:pt idx="12">
                  <c:v>UK</c:v>
                </c:pt>
                <c:pt idx="13">
                  <c:v>Lithuania</c:v>
                </c:pt>
                <c:pt idx="14">
                  <c:v>Portugal</c:v>
                </c:pt>
                <c:pt idx="15">
                  <c:v>Estonia</c:v>
                </c:pt>
                <c:pt idx="16">
                  <c:v>Spain-Catalonia</c:v>
                </c:pt>
                <c:pt idx="17">
                  <c:v>Croatia</c:v>
                </c:pt>
                <c:pt idx="18">
                  <c:v>Sweden</c:v>
                </c:pt>
                <c:pt idx="19">
                  <c:v>Italy</c:v>
                </c:pt>
                <c:pt idx="20">
                  <c:v>Romania</c:v>
                </c:pt>
              </c:strCache>
            </c:strRef>
          </c:cat>
          <c:val>
            <c:numRef>
              <c:f>'Figure A3.8.6.'!$B$4:$B$24</c:f>
              <c:numCache>
                <c:formatCode>General</c:formatCode>
                <c:ptCount val="21"/>
                <c:pt idx="0">
                  <c:v>31.5</c:v>
                </c:pt>
                <c:pt idx="1">
                  <c:v>33.4</c:v>
                </c:pt>
                <c:pt idx="2">
                  <c:v>35.299999999999997</c:v>
                </c:pt>
                <c:pt idx="3">
                  <c:v>37</c:v>
                </c:pt>
                <c:pt idx="4">
                  <c:v>40.9</c:v>
                </c:pt>
                <c:pt idx="5">
                  <c:v>42.1</c:v>
                </c:pt>
                <c:pt idx="6">
                  <c:v>42.8</c:v>
                </c:pt>
                <c:pt idx="7">
                  <c:v>44.3</c:v>
                </c:pt>
                <c:pt idx="8">
                  <c:v>46.3</c:v>
                </c:pt>
                <c:pt idx="9">
                  <c:v>46.4</c:v>
                </c:pt>
                <c:pt idx="10">
                  <c:v>46.4</c:v>
                </c:pt>
                <c:pt idx="11">
                  <c:v>49.1</c:v>
                </c:pt>
                <c:pt idx="12">
                  <c:v>50.1</c:v>
                </c:pt>
                <c:pt idx="13">
                  <c:v>52.7</c:v>
                </c:pt>
                <c:pt idx="14">
                  <c:v>52.7</c:v>
                </c:pt>
                <c:pt idx="15">
                  <c:v>56.4</c:v>
                </c:pt>
                <c:pt idx="16">
                  <c:v>58.2</c:v>
                </c:pt>
                <c:pt idx="17">
                  <c:v>59</c:v>
                </c:pt>
                <c:pt idx="18">
                  <c:v>64.7</c:v>
                </c:pt>
                <c:pt idx="19">
                  <c:v>69.099999999999994</c:v>
                </c:pt>
                <c:pt idx="20">
                  <c:v>72.5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1783504"/>
        <c:axId val="241783896"/>
      </c:barChart>
      <c:catAx>
        <c:axId val="241783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41783896"/>
        <c:crosses val="autoZero"/>
        <c:auto val="1"/>
        <c:lblAlgn val="ctr"/>
        <c:lblOffset val="100"/>
        <c:tickLblSkip val="1"/>
        <c:noMultiLvlLbl val="0"/>
      </c:catAx>
      <c:valAx>
        <c:axId val="241783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41783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A3.8.4.'!$A$4:$A$24</c:f>
              <c:strCache>
                <c:ptCount val="21"/>
                <c:pt idx="0">
                  <c:v>Austria</c:v>
                </c:pt>
                <c:pt idx="1">
                  <c:v>Hungary</c:v>
                </c:pt>
                <c:pt idx="2">
                  <c:v>Finland</c:v>
                </c:pt>
                <c:pt idx="3">
                  <c:v>Norway</c:v>
                </c:pt>
                <c:pt idx="4">
                  <c:v>Iceland</c:v>
                </c:pt>
                <c:pt idx="5">
                  <c:v>Denmark</c:v>
                </c:pt>
                <c:pt idx="6">
                  <c:v>Lithuania</c:v>
                </c:pt>
                <c:pt idx="7">
                  <c:v>Estonia</c:v>
                </c:pt>
                <c:pt idx="8">
                  <c:v>Spain</c:v>
                </c:pt>
                <c:pt idx="9">
                  <c:v>AVERAGE</c:v>
                </c:pt>
                <c:pt idx="10">
                  <c:v>Croatia</c:v>
                </c:pt>
                <c:pt idx="11">
                  <c:v>Sweden</c:v>
                </c:pt>
                <c:pt idx="12">
                  <c:v>Bulgaria</c:v>
                </c:pt>
                <c:pt idx="13">
                  <c:v>France</c:v>
                </c:pt>
                <c:pt idx="14">
                  <c:v>Portugal</c:v>
                </c:pt>
                <c:pt idx="15">
                  <c:v>Poland</c:v>
                </c:pt>
                <c:pt idx="16">
                  <c:v>Spain-Catalonia</c:v>
                </c:pt>
                <c:pt idx="17">
                  <c:v>UK</c:v>
                </c:pt>
                <c:pt idx="18">
                  <c:v>Italy</c:v>
                </c:pt>
                <c:pt idx="19">
                  <c:v>Romania</c:v>
                </c:pt>
                <c:pt idx="20">
                  <c:v>Greece</c:v>
                </c:pt>
              </c:strCache>
            </c:strRef>
          </c:cat>
          <c:val>
            <c:numRef>
              <c:f>'Figure A3.8.4.'!$B$4:$B$24</c:f>
              <c:numCache>
                <c:formatCode>0.0</c:formatCode>
                <c:ptCount val="21"/>
                <c:pt idx="0">
                  <c:v>47.408637873754152</c:v>
                </c:pt>
                <c:pt idx="1">
                  <c:v>63.314805457301667</c:v>
                </c:pt>
                <c:pt idx="2">
                  <c:v>65.067567567567565</c:v>
                </c:pt>
                <c:pt idx="3">
                  <c:v>67.098092643051771</c:v>
                </c:pt>
                <c:pt idx="4">
                  <c:v>71.138211382113823</c:v>
                </c:pt>
                <c:pt idx="5">
                  <c:v>71.733333333333334</c:v>
                </c:pt>
                <c:pt idx="6">
                  <c:v>74.039109912339853</c:v>
                </c:pt>
                <c:pt idx="7">
                  <c:v>74.738344433872498</c:v>
                </c:pt>
                <c:pt idx="8">
                  <c:v>74.969097651421507</c:v>
                </c:pt>
                <c:pt idx="9">
                  <c:v>77.322118546578778</c:v>
                </c:pt>
                <c:pt idx="10">
                  <c:v>79.01069518716578</c:v>
                </c:pt>
                <c:pt idx="11">
                  <c:v>79.108280254777071</c:v>
                </c:pt>
                <c:pt idx="12">
                  <c:v>81.111111111111114</c:v>
                </c:pt>
                <c:pt idx="13">
                  <c:v>81.533923303834811</c:v>
                </c:pt>
                <c:pt idx="14">
                  <c:v>84.758620689655174</c:v>
                </c:pt>
                <c:pt idx="15">
                  <c:v>86.879895561357699</c:v>
                </c:pt>
                <c:pt idx="16">
                  <c:v>87.06240487062405</c:v>
                </c:pt>
                <c:pt idx="17">
                  <c:v>87.645914396887164</c:v>
                </c:pt>
                <c:pt idx="18">
                  <c:v>89.419795221843003</c:v>
                </c:pt>
                <c:pt idx="19">
                  <c:v>90.041493775933617</c:v>
                </c:pt>
                <c:pt idx="20">
                  <c:v>90.363036303630366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1784680"/>
        <c:axId val="241785072"/>
      </c:barChart>
      <c:catAx>
        <c:axId val="241784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sv-SE"/>
          </a:p>
        </c:txPr>
        <c:crossAx val="241785072"/>
        <c:crosses val="autoZero"/>
        <c:auto val="1"/>
        <c:lblAlgn val="ctr"/>
        <c:lblOffset val="100"/>
        <c:tickLblSkip val="1"/>
        <c:noMultiLvlLbl val="0"/>
      </c:catAx>
      <c:valAx>
        <c:axId val="241785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41784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7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A3.8.5.'!$A$4:$A$24</c:f>
              <c:strCache>
                <c:ptCount val="21"/>
                <c:pt idx="0">
                  <c:v>Finland</c:v>
                </c:pt>
                <c:pt idx="1">
                  <c:v>Austria</c:v>
                </c:pt>
                <c:pt idx="2">
                  <c:v>Greece</c:v>
                </c:pt>
                <c:pt idx="3">
                  <c:v>UK</c:v>
                </c:pt>
                <c:pt idx="4">
                  <c:v>Denmark</c:v>
                </c:pt>
                <c:pt idx="5">
                  <c:v>Lithuania</c:v>
                </c:pt>
                <c:pt idx="6">
                  <c:v>Hungary</c:v>
                </c:pt>
                <c:pt idx="7">
                  <c:v>Poland</c:v>
                </c:pt>
                <c:pt idx="8">
                  <c:v>Spain</c:v>
                </c:pt>
                <c:pt idx="9">
                  <c:v>France</c:v>
                </c:pt>
                <c:pt idx="10">
                  <c:v>Bulgaria</c:v>
                </c:pt>
                <c:pt idx="11">
                  <c:v>AVERAGE</c:v>
                </c:pt>
                <c:pt idx="12">
                  <c:v>Spain-Catalonia</c:v>
                </c:pt>
                <c:pt idx="13">
                  <c:v>Italy</c:v>
                </c:pt>
                <c:pt idx="14">
                  <c:v>Portugal</c:v>
                </c:pt>
                <c:pt idx="15">
                  <c:v>Iceland</c:v>
                </c:pt>
                <c:pt idx="16">
                  <c:v>Croatia</c:v>
                </c:pt>
                <c:pt idx="17">
                  <c:v>Sweden</c:v>
                </c:pt>
                <c:pt idx="18">
                  <c:v>Romania</c:v>
                </c:pt>
                <c:pt idx="19">
                  <c:v>Norway</c:v>
                </c:pt>
                <c:pt idx="20">
                  <c:v>Estonia</c:v>
                </c:pt>
              </c:strCache>
            </c:strRef>
          </c:cat>
          <c:val>
            <c:numRef>
              <c:f>'Figure A3.8.5.'!$B$4:$B$24</c:f>
              <c:numCache>
                <c:formatCode>0.0</c:formatCode>
                <c:ptCount val="21"/>
                <c:pt idx="0">
                  <c:v>36.745762711864408</c:v>
                </c:pt>
                <c:pt idx="1">
                  <c:v>44.7035309793471</c:v>
                </c:pt>
                <c:pt idx="2">
                  <c:v>48.305647840531563</c:v>
                </c:pt>
                <c:pt idx="3">
                  <c:v>48.634984833164815</c:v>
                </c:pt>
                <c:pt idx="4">
                  <c:v>53.528628495339547</c:v>
                </c:pt>
                <c:pt idx="5">
                  <c:v>54.028436018957343</c:v>
                </c:pt>
                <c:pt idx="6">
                  <c:v>54.629156010230176</c:v>
                </c:pt>
                <c:pt idx="7">
                  <c:v>54.64121132323897</c:v>
                </c:pt>
                <c:pt idx="8">
                  <c:v>55.513784461152881</c:v>
                </c:pt>
                <c:pt idx="9">
                  <c:v>57.185097575399169</c:v>
                </c:pt>
                <c:pt idx="10">
                  <c:v>57.938517179023506</c:v>
                </c:pt>
                <c:pt idx="11">
                  <c:v>59.075001531107922</c:v>
                </c:pt>
                <c:pt idx="12">
                  <c:v>59.659969088098919</c:v>
                </c:pt>
                <c:pt idx="13">
                  <c:v>63.754266211604097</c:v>
                </c:pt>
                <c:pt idx="14">
                  <c:v>64.660056657223791</c:v>
                </c:pt>
                <c:pt idx="15">
                  <c:v>65.389696169088509</c:v>
                </c:pt>
                <c:pt idx="16">
                  <c:v>65.62922868741542</c:v>
                </c:pt>
                <c:pt idx="17">
                  <c:v>65.966921119592882</c:v>
                </c:pt>
                <c:pt idx="18">
                  <c:v>69.565217391304344</c:v>
                </c:pt>
                <c:pt idx="19">
                  <c:v>80.094786729857816</c:v>
                </c:pt>
                <c:pt idx="20">
                  <c:v>80.925131139723419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1785856"/>
        <c:axId val="241786248"/>
      </c:barChart>
      <c:catAx>
        <c:axId val="241785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786248"/>
        <c:crosses val="autoZero"/>
        <c:auto val="1"/>
        <c:lblAlgn val="ctr"/>
        <c:lblOffset val="100"/>
        <c:tickLblSkip val="1"/>
        <c:noMultiLvlLbl val="0"/>
      </c:catAx>
      <c:valAx>
        <c:axId val="241786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7858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v-SE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A3.8.3.'!$A$4:$A$24</c:f>
              <c:strCache>
                <c:ptCount val="21"/>
                <c:pt idx="0">
                  <c:v>Hungary</c:v>
                </c:pt>
                <c:pt idx="1">
                  <c:v>Lithuania</c:v>
                </c:pt>
                <c:pt idx="2">
                  <c:v>Austria</c:v>
                </c:pt>
                <c:pt idx="3">
                  <c:v>Estonia</c:v>
                </c:pt>
                <c:pt idx="4">
                  <c:v>Denmark</c:v>
                </c:pt>
                <c:pt idx="5">
                  <c:v>Croatia</c:v>
                </c:pt>
                <c:pt idx="6">
                  <c:v>Finland</c:v>
                </c:pt>
                <c:pt idx="7">
                  <c:v>Iceland</c:v>
                </c:pt>
                <c:pt idx="8">
                  <c:v>Poland</c:v>
                </c:pt>
                <c:pt idx="9">
                  <c:v>Average</c:v>
                </c:pt>
                <c:pt idx="10">
                  <c:v>Spain</c:v>
                </c:pt>
                <c:pt idx="11">
                  <c:v>Bulgaria</c:v>
                </c:pt>
                <c:pt idx="12">
                  <c:v>Romania</c:v>
                </c:pt>
                <c:pt idx="13">
                  <c:v>Sweden</c:v>
                </c:pt>
                <c:pt idx="14">
                  <c:v>Norway</c:v>
                </c:pt>
                <c:pt idx="15">
                  <c:v>UK</c:v>
                </c:pt>
                <c:pt idx="16">
                  <c:v>Spain-Catalonia</c:v>
                </c:pt>
                <c:pt idx="17">
                  <c:v>Portugal</c:v>
                </c:pt>
                <c:pt idx="18">
                  <c:v>Italy</c:v>
                </c:pt>
                <c:pt idx="19">
                  <c:v>France</c:v>
                </c:pt>
                <c:pt idx="20">
                  <c:v>Greece</c:v>
                </c:pt>
              </c:strCache>
            </c:strRef>
          </c:cat>
          <c:val>
            <c:numRef>
              <c:f>'Figure A3.8.3.'!$B$4:$B$24</c:f>
              <c:numCache>
                <c:formatCode>General</c:formatCode>
                <c:ptCount val="21"/>
                <c:pt idx="0">
                  <c:v>78.7</c:v>
                </c:pt>
                <c:pt idx="1">
                  <c:v>79.7</c:v>
                </c:pt>
                <c:pt idx="2">
                  <c:v>80.8</c:v>
                </c:pt>
                <c:pt idx="3">
                  <c:v>84.1</c:v>
                </c:pt>
                <c:pt idx="4">
                  <c:v>85.9</c:v>
                </c:pt>
                <c:pt idx="5">
                  <c:v>87.1</c:v>
                </c:pt>
                <c:pt idx="6">
                  <c:v>87.6</c:v>
                </c:pt>
                <c:pt idx="7">
                  <c:v>88.7</c:v>
                </c:pt>
                <c:pt idx="8">
                  <c:v>88.9</c:v>
                </c:pt>
                <c:pt idx="9">
                  <c:v>89.5</c:v>
                </c:pt>
                <c:pt idx="10">
                  <c:v>89.7</c:v>
                </c:pt>
                <c:pt idx="11">
                  <c:v>90.5</c:v>
                </c:pt>
                <c:pt idx="12">
                  <c:v>90.9</c:v>
                </c:pt>
                <c:pt idx="13">
                  <c:v>90.9</c:v>
                </c:pt>
                <c:pt idx="14">
                  <c:v>93.7</c:v>
                </c:pt>
                <c:pt idx="15">
                  <c:v>93.7</c:v>
                </c:pt>
                <c:pt idx="16">
                  <c:v>94.6</c:v>
                </c:pt>
                <c:pt idx="17">
                  <c:v>94.7</c:v>
                </c:pt>
                <c:pt idx="18">
                  <c:v>95.3</c:v>
                </c:pt>
                <c:pt idx="19">
                  <c:v>97</c:v>
                </c:pt>
                <c:pt idx="20">
                  <c:v>97.3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2413648"/>
        <c:axId val="242413256"/>
      </c:barChart>
      <c:catAx>
        <c:axId val="242413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sv-SE"/>
          </a:p>
        </c:txPr>
        <c:crossAx val="242413256"/>
        <c:crosses val="autoZero"/>
        <c:auto val="1"/>
        <c:lblAlgn val="ctr"/>
        <c:lblOffset val="100"/>
        <c:tickLblSkip val="1"/>
        <c:noMultiLvlLbl val="0"/>
      </c:catAx>
      <c:valAx>
        <c:axId val="242413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424136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sv-SE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'[ABSTAINERS AND CONTEXT.xls]context'!$B$2</c:f>
              <c:strCache>
                <c:ptCount val="1"/>
                <c:pt idx="0">
                  <c:v>≥once per week in the last 12 months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'[ABSTAINERS AND CONTEXT.xls]context'!$A$3:$A$21</c:f>
              <c:strCache>
                <c:ptCount val="19"/>
                <c:pt idx="0">
                  <c:v>Poland</c:v>
                </c:pt>
                <c:pt idx="1">
                  <c:v>Finland</c:v>
                </c:pt>
                <c:pt idx="2">
                  <c:v>Iceland</c:v>
                </c:pt>
                <c:pt idx="3">
                  <c:v>Estonia</c:v>
                </c:pt>
                <c:pt idx="4">
                  <c:v>Romania</c:v>
                </c:pt>
                <c:pt idx="5">
                  <c:v>Greece</c:v>
                </c:pt>
                <c:pt idx="6">
                  <c:v>Hungary</c:v>
                </c:pt>
                <c:pt idx="7">
                  <c:v>Lithuania</c:v>
                </c:pt>
                <c:pt idx="8">
                  <c:v>Croatia</c:v>
                </c:pt>
                <c:pt idx="9">
                  <c:v>Sweden</c:v>
                </c:pt>
                <c:pt idx="10">
                  <c:v>AVERAGE</c:v>
                </c:pt>
                <c:pt idx="11">
                  <c:v>Norway</c:v>
                </c:pt>
                <c:pt idx="12">
                  <c:v>France</c:v>
                </c:pt>
                <c:pt idx="13">
                  <c:v>Spain</c:v>
                </c:pt>
                <c:pt idx="14">
                  <c:v>Denmark</c:v>
                </c:pt>
                <c:pt idx="15">
                  <c:v>UK</c:v>
                </c:pt>
                <c:pt idx="16">
                  <c:v>Italy</c:v>
                </c:pt>
                <c:pt idx="17">
                  <c:v>Spain-Catalonia</c:v>
                </c:pt>
                <c:pt idx="18">
                  <c:v>Portugal</c:v>
                </c:pt>
              </c:strCache>
            </c:strRef>
          </c:cat>
          <c:val>
            <c:numRef>
              <c:f>'[ABSTAINERS AND CONTEXT.xls]context'!$B$3:$B$21</c:f>
              <c:numCache>
                <c:formatCode>General</c:formatCode>
                <c:ptCount val="19"/>
                <c:pt idx="0">
                  <c:v>9.9</c:v>
                </c:pt>
                <c:pt idx="1">
                  <c:v>12.500000000000002</c:v>
                </c:pt>
                <c:pt idx="2">
                  <c:v>14.400000000000002</c:v>
                </c:pt>
                <c:pt idx="3">
                  <c:v>17.2</c:v>
                </c:pt>
                <c:pt idx="4">
                  <c:v>18.7</c:v>
                </c:pt>
                <c:pt idx="5">
                  <c:v>23.900000000000002</c:v>
                </c:pt>
                <c:pt idx="6">
                  <c:v>24.5</c:v>
                </c:pt>
                <c:pt idx="7">
                  <c:v>24.6</c:v>
                </c:pt>
                <c:pt idx="8">
                  <c:v>25.8</c:v>
                </c:pt>
                <c:pt idx="9">
                  <c:v>27.1</c:v>
                </c:pt>
                <c:pt idx="10">
                  <c:v>29</c:v>
                </c:pt>
                <c:pt idx="11">
                  <c:v>30.8</c:v>
                </c:pt>
                <c:pt idx="12">
                  <c:v>31.2</c:v>
                </c:pt>
                <c:pt idx="13">
                  <c:v>34.5</c:v>
                </c:pt>
                <c:pt idx="14">
                  <c:v>35.299999999999997</c:v>
                </c:pt>
                <c:pt idx="15">
                  <c:v>36.299999999999997</c:v>
                </c:pt>
                <c:pt idx="16">
                  <c:v>41.3</c:v>
                </c:pt>
                <c:pt idx="17">
                  <c:v>42.1</c:v>
                </c:pt>
                <c:pt idx="18">
                  <c:v>50.099999999999994</c:v>
                </c:pt>
              </c:numCache>
            </c:numRef>
          </c:val>
        </c:ser>
        <c:ser>
          <c:idx val="1"/>
          <c:order val="1"/>
          <c:tx>
            <c:strRef>
              <c:f>'[ABSTAINERS AND CONTEXT.xls]context'!$C$2</c:f>
              <c:strCache>
                <c:ptCount val="1"/>
                <c:pt idx="0">
                  <c:v>&lt;once per week in the lats 12 monthts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'[ABSTAINERS AND CONTEXT.xls]context'!$A$3:$A$21</c:f>
              <c:strCache>
                <c:ptCount val="19"/>
                <c:pt idx="0">
                  <c:v>Poland</c:v>
                </c:pt>
                <c:pt idx="1">
                  <c:v>Finland</c:v>
                </c:pt>
                <c:pt idx="2">
                  <c:v>Iceland</c:v>
                </c:pt>
                <c:pt idx="3">
                  <c:v>Estonia</c:v>
                </c:pt>
                <c:pt idx="4">
                  <c:v>Romania</c:v>
                </c:pt>
                <c:pt idx="5">
                  <c:v>Greece</c:v>
                </c:pt>
                <c:pt idx="6">
                  <c:v>Hungary</c:v>
                </c:pt>
                <c:pt idx="7">
                  <c:v>Lithuania</c:v>
                </c:pt>
                <c:pt idx="8">
                  <c:v>Croatia</c:v>
                </c:pt>
                <c:pt idx="9">
                  <c:v>Sweden</c:v>
                </c:pt>
                <c:pt idx="10">
                  <c:v>AVERAGE</c:v>
                </c:pt>
                <c:pt idx="11">
                  <c:v>Norway</c:v>
                </c:pt>
                <c:pt idx="12">
                  <c:v>France</c:v>
                </c:pt>
                <c:pt idx="13">
                  <c:v>Spain</c:v>
                </c:pt>
                <c:pt idx="14">
                  <c:v>Denmark</c:v>
                </c:pt>
                <c:pt idx="15">
                  <c:v>UK</c:v>
                </c:pt>
                <c:pt idx="16">
                  <c:v>Italy</c:v>
                </c:pt>
                <c:pt idx="17">
                  <c:v>Spain-Catalonia</c:v>
                </c:pt>
                <c:pt idx="18">
                  <c:v>Portugal</c:v>
                </c:pt>
              </c:strCache>
            </c:strRef>
          </c:cat>
          <c:val>
            <c:numRef>
              <c:f>'[ABSTAINERS AND CONTEXT.xls]context'!$C$3:$C$21</c:f>
              <c:numCache>
                <c:formatCode>General</c:formatCode>
                <c:ptCount val="19"/>
                <c:pt idx="0">
                  <c:v>52</c:v>
                </c:pt>
                <c:pt idx="1">
                  <c:v>69.599999999999994</c:v>
                </c:pt>
                <c:pt idx="2">
                  <c:v>70.099999999999994</c:v>
                </c:pt>
                <c:pt idx="3">
                  <c:v>56.3</c:v>
                </c:pt>
                <c:pt idx="4">
                  <c:v>42.1</c:v>
                </c:pt>
                <c:pt idx="5">
                  <c:v>50.4</c:v>
                </c:pt>
                <c:pt idx="6">
                  <c:v>52.7</c:v>
                </c:pt>
                <c:pt idx="7">
                  <c:v>70.400000000000006</c:v>
                </c:pt>
                <c:pt idx="8">
                  <c:v>45.199999999999996</c:v>
                </c:pt>
                <c:pt idx="9">
                  <c:v>61.3</c:v>
                </c:pt>
                <c:pt idx="10">
                  <c:v>51.2</c:v>
                </c:pt>
                <c:pt idx="11">
                  <c:v>57.1</c:v>
                </c:pt>
                <c:pt idx="12">
                  <c:v>52.3</c:v>
                </c:pt>
                <c:pt idx="13">
                  <c:v>41.2</c:v>
                </c:pt>
                <c:pt idx="14">
                  <c:v>56.900000000000006</c:v>
                </c:pt>
                <c:pt idx="15">
                  <c:v>47.9</c:v>
                </c:pt>
                <c:pt idx="16">
                  <c:v>39.6</c:v>
                </c:pt>
                <c:pt idx="17">
                  <c:v>38.400000000000006</c:v>
                </c:pt>
                <c:pt idx="18">
                  <c:v>29.9</c:v>
                </c:pt>
              </c:numCache>
            </c:numRef>
          </c:val>
        </c:ser>
        <c:ser>
          <c:idx val="2"/>
          <c:order val="2"/>
          <c:tx>
            <c:strRef>
              <c:f>'[ABSTAINERS AND CONTEXT.xls]context'!$D$2</c:f>
              <c:strCache>
                <c:ptCount val="1"/>
                <c:pt idx="0">
                  <c:v>Not in the last 12 months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'[ABSTAINERS AND CONTEXT.xls]context'!$A$3:$A$21</c:f>
              <c:strCache>
                <c:ptCount val="19"/>
                <c:pt idx="0">
                  <c:v>Poland</c:v>
                </c:pt>
                <c:pt idx="1">
                  <c:v>Finland</c:v>
                </c:pt>
                <c:pt idx="2">
                  <c:v>Iceland</c:v>
                </c:pt>
                <c:pt idx="3">
                  <c:v>Estonia</c:v>
                </c:pt>
                <c:pt idx="4">
                  <c:v>Romania</c:v>
                </c:pt>
                <c:pt idx="5">
                  <c:v>Greece</c:v>
                </c:pt>
                <c:pt idx="6">
                  <c:v>Hungary</c:v>
                </c:pt>
                <c:pt idx="7">
                  <c:v>Lithuania</c:v>
                </c:pt>
                <c:pt idx="8">
                  <c:v>Croatia</c:v>
                </c:pt>
                <c:pt idx="9">
                  <c:v>Sweden</c:v>
                </c:pt>
                <c:pt idx="10">
                  <c:v>AVERAGE</c:v>
                </c:pt>
                <c:pt idx="11">
                  <c:v>Norway</c:v>
                </c:pt>
                <c:pt idx="12">
                  <c:v>France</c:v>
                </c:pt>
                <c:pt idx="13">
                  <c:v>Spain</c:v>
                </c:pt>
                <c:pt idx="14">
                  <c:v>Denmark</c:v>
                </c:pt>
                <c:pt idx="15">
                  <c:v>UK</c:v>
                </c:pt>
                <c:pt idx="16">
                  <c:v>Italy</c:v>
                </c:pt>
                <c:pt idx="17">
                  <c:v>Spain-Catalonia</c:v>
                </c:pt>
                <c:pt idx="18">
                  <c:v>Portugal</c:v>
                </c:pt>
              </c:strCache>
            </c:strRef>
          </c:cat>
          <c:val>
            <c:numRef>
              <c:f>'[ABSTAINERS AND CONTEXT.xls]context'!$D$3:$D$21</c:f>
              <c:numCache>
                <c:formatCode>General</c:formatCode>
                <c:ptCount val="19"/>
                <c:pt idx="0">
                  <c:v>38.1</c:v>
                </c:pt>
                <c:pt idx="1">
                  <c:v>17.900000000000006</c:v>
                </c:pt>
                <c:pt idx="2">
                  <c:v>15.5</c:v>
                </c:pt>
                <c:pt idx="3">
                  <c:v>26.5</c:v>
                </c:pt>
                <c:pt idx="4">
                  <c:v>39.200000000000003</c:v>
                </c:pt>
                <c:pt idx="5">
                  <c:v>25.700000000000003</c:v>
                </c:pt>
                <c:pt idx="6">
                  <c:v>22.799999999999997</c:v>
                </c:pt>
                <c:pt idx="7">
                  <c:v>5</c:v>
                </c:pt>
                <c:pt idx="8">
                  <c:v>29</c:v>
                </c:pt>
                <c:pt idx="9">
                  <c:v>11.599999999999994</c:v>
                </c:pt>
                <c:pt idx="10">
                  <c:v>19.799999999999997</c:v>
                </c:pt>
                <c:pt idx="11">
                  <c:v>12.099999999999994</c:v>
                </c:pt>
                <c:pt idx="12">
                  <c:v>16.5</c:v>
                </c:pt>
                <c:pt idx="13">
                  <c:v>24.299999999999997</c:v>
                </c:pt>
                <c:pt idx="14">
                  <c:v>7.7999999999999972</c:v>
                </c:pt>
                <c:pt idx="15">
                  <c:v>15.800000000000011</c:v>
                </c:pt>
                <c:pt idx="16">
                  <c:v>19.099999999999994</c:v>
                </c:pt>
                <c:pt idx="17">
                  <c:v>19.5</c:v>
                </c:pt>
                <c:pt idx="18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412472"/>
        <c:axId val="242412080"/>
      </c:barChart>
      <c:catAx>
        <c:axId val="242412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2412080"/>
        <c:crosses val="autoZero"/>
        <c:auto val="1"/>
        <c:lblAlgn val="ctr"/>
        <c:lblOffset val="100"/>
        <c:tickLblSkip val="1"/>
        <c:noMultiLvlLbl val="0"/>
      </c:catAx>
      <c:valAx>
        <c:axId val="242412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241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'[ABSTAINERS AND CONTEXT.xls]context'!$B$72</c:f>
              <c:strCache>
                <c:ptCount val="1"/>
                <c:pt idx="0">
                  <c:v>≥once per week in the last 12 months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'[ABSTAINERS AND CONTEXT.xls]context'!$A$73:$A$92</c:f>
              <c:strCache>
                <c:ptCount val="20"/>
                <c:pt idx="0">
                  <c:v>Iceland</c:v>
                </c:pt>
                <c:pt idx="1">
                  <c:v>Estonia</c:v>
                </c:pt>
                <c:pt idx="2">
                  <c:v>Poland</c:v>
                </c:pt>
                <c:pt idx="3">
                  <c:v>Lithuania</c:v>
                </c:pt>
                <c:pt idx="4">
                  <c:v>Sweden</c:v>
                </c:pt>
                <c:pt idx="5">
                  <c:v>Finland</c:v>
                </c:pt>
                <c:pt idx="6">
                  <c:v>Denmark</c:v>
                </c:pt>
                <c:pt idx="7">
                  <c:v>Norway</c:v>
                </c:pt>
                <c:pt idx="8">
                  <c:v>Romania</c:v>
                </c:pt>
                <c:pt idx="9">
                  <c:v>Hungary</c:v>
                </c:pt>
                <c:pt idx="10">
                  <c:v>France</c:v>
                </c:pt>
                <c:pt idx="11">
                  <c:v>AVERAGE</c:v>
                </c:pt>
                <c:pt idx="12">
                  <c:v>Greece</c:v>
                </c:pt>
                <c:pt idx="13">
                  <c:v>Italy</c:v>
                </c:pt>
                <c:pt idx="14">
                  <c:v>UK</c:v>
                </c:pt>
                <c:pt idx="15">
                  <c:v>Bulgaria</c:v>
                </c:pt>
                <c:pt idx="16">
                  <c:v>Croatia</c:v>
                </c:pt>
                <c:pt idx="17">
                  <c:v>Spain-Catalonia</c:v>
                </c:pt>
                <c:pt idx="18">
                  <c:v>Portugal</c:v>
                </c:pt>
                <c:pt idx="19">
                  <c:v>Spain</c:v>
                </c:pt>
              </c:strCache>
            </c:strRef>
          </c:cat>
          <c:val>
            <c:numRef>
              <c:f>'[ABSTAINERS AND CONTEXT.xls]context'!$B$73:$B$92</c:f>
              <c:numCache>
                <c:formatCode>General</c:formatCode>
                <c:ptCount val="20"/>
                <c:pt idx="0">
                  <c:v>3.5000000000000004</c:v>
                </c:pt>
                <c:pt idx="1">
                  <c:v>3.7</c:v>
                </c:pt>
                <c:pt idx="2">
                  <c:v>4.8</c:v>
                </c:pt>
                <c:pt idx="3">
                  <c:v>5.3</c:v>
                </c:pt>
                <c:pt idx="4">
                  <c:v>5.3</c:v>
                </c:pt>
                <c:pt idx="5">
                  <c:v>5.6000000000000005</c:v>
                </c:pt>
                <c:pt idx="6">
                  <c:v>5.8000000000000007</c:v>
                </c:pt>
                <c:pt idx="7">
                  <c:v>7.9</c:v>
                </c:pt>
                <c:pt idx="8">
                  <c:v>8.5</c:v>
                </c:pt>
                <c:pt idx="9">
                  <c:v>9.3000000000000007</c:v>
                </c:pt>
                <c:pt idx="10">
                  <c:v>10.299999999999999</c:v>
                </c:pt>
                <c:pt idx="11" formatCode="0.0">
                  <c:v>13.868421052631579</c:v>
                </c:pt>
                <c:pt idx="12">
                  <c:v>17</c:v>
                </c:pt>
                <c:pt idx="13">
                  <c:v>18.3</c:v>
                </c:pt>
                <c:pt idx="14">
                  <c:v>18.5</c:v>
                </c:pt>
                <c:pt idx="15">
                  <c:v>19</c:v>
                </c:pt>
                <c:pt idx="16">
                  <c:v>20.7</c:v>
                </c:pt>
                <c:pt idx="17">
                  <c:v>28.499999999999996</c:v>
                </c:pt>
                <c:pt idx="18">
                  <c:v>28.900000000000002</c:v>
                </c:pt>
                <c:pt idx="19">
                  <c:v>42.1</c:v>
                </c:pt>
              </c:numCache>
            </c:numRef>
          </c:val>
        </c:ser>
        <c:ser>
          <c:idx val="1"/>
          <c:order val="1"/>
          <c:tx>
            <c:strRef>
              <c:f>'[ABSTAINERS AND CONTEXT.xls]context'!$C$72</c:f>
              <c:strCache>
                <c:ptCount val="1"/>
                <c:pt idx="0">
                  <c:v>&lt;once per week in the lats 12 monthts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'[ABSTAINERS AND CONTEXT.xls]context'!$A$73:$A$92</c:f>
              <c:strCache>
                <c:ptCount val="20"/>
                <c:pt idx="0">
                  <c:v>Iceland</c:v>
                </c:pt>
                <c:pt idx="1">
                  <c:v>Estonia</c:v>
                </c:pt>
                <c:pt idx="2">
                  <c:v>Poland</c:v>
                </c:pt>
                <c:pt idx="3">
                  <c:v>Lithuania</c:v>
                </c:pt>
                <c:pt idx="4">
                  <c:v>Sweden</c:v>
                </c:pt>
                <c:pt idx="5">
                  <c:v>Finland</c:v>
                </c:pt>
                <c:pt idx="6">
                  <c:v>Denmark</c:v>
                </c:pt>
                <c:pt idx="7">
                  <c:v>Norway</c:v>
                </c:pt>
                <c:pt idx="8">
                  <c:v>Romania</c:v>
                </c:pt>
                <c:pt idx="9">
                  <c:v>Hungary</c:v>
                </c:pt>
                <c:pt idx="10">
                  <c:v>France</c:v>
                </c:pt>
                <c:pt idx="11">
                  <c:v>AVERAGE</c:v>
                </c:pt>
                <c:pt idx="12">
                  <c:v>Greece</c:v>
                </c:pt>
                <c:pt idx="13">
                  <c:v>Italy</c:v>
                </c:pt>
                <c:pt idx="14">
                  <c:v>UK</c:v>
                </c:pt>
                <c:pt idx="15">
                  <c:v>Bulgaria</c:v>
                </c:pt>
                <c:pt idx="16">
                  <c:v>Croatia</c:v>
                </c:pt>
                <c:pt idx="17">
                  <c:v>Spain-Catalonia</c:v>
                </c:pt>
                <c:pt idx="18">
                  <c:v>Portugal</c:v>
                </c:pt>
                <c:pt idx="19">
                  <c:v>Spain</c:v>
                </c:pt>
              </c:strCache>
            </c:strRef>
          </c:cat>
          <c:val>
            <c:numRef>
              <c:f>'[ABSTAINERS AND CONTEXT.xls]context'!$C$73:$C$92</c:f>
              <c:numCache>
                <c:formatCode>General</c:formatCode>
                <c:ptCount val="20"/>
                <c:pt idx="0">
                  <c:v>79.400000000000006</c:v>
                </c:pt>
                <c:pt idx="1">
                  <c:v>52.2</c:v>
                </c:pt>
                <c:pt idx="2">
                  <c:v>47.800000000000004</c:v>
                </c:pt>
                <c:pt idx="3">
                  <c:v>54.499999999999993</c:v>
                </c:pt>
                <c:pt idx="4">
                  <c:v>75.5</c:v>
                </c:pt>
                <c:pt idx="5">
                  <c:v>73.3</c:v>
                </c:pt>
                <c:pt idx="6">
                  <c:v>78.400000000000006</c:v>
                </c:pt>
                <c:pt idx="7">
                  <c:v>74.3</c:v>
                </c:pt>
                <c:pt idx="8">
                  <c:v>43.8</c:v>
                </c:pt>
                <c:pt idx="9">
                  <c:v>40.900000000000006</c:v>
                </c:pt>
                <c:pt idx="10">
                  <c:v>63.8</c:v>
                </c:pt>
                <c:pt idx="11" formatCode="0.0">
                  <c:v>59.542105263157893</c:v>
                </c:pt>
                <c:pt idx="12">
                  <c:v>67.7</c:v>
                </c:pt>
                <c:pt idx="13">
                  <c:v>57.099999999999994</c:v>
                </c:pt>
                <c:pt idx="14">
                  <c:v>68.2</c:v>
                </c:pt>
                <c:pt idx="15">
                  <c:v>60.9</c:v>
                </c:pt>
                <c:pt idx="16">
                  <c:v>47.2</c:v>
                </c:pt>
                <c:pt idx="17">
                  <c:v>56.899999999999991</c:v>
                </c:pt>
                <c:pt idx="18">
                  <c:v>38.700000000000003</c:v>
                </c:pt>
                <c:pt idx="19">
                  <c:v>50.6</c:v>
                </c:pt>
              </c:numCache>
            </c:numRef>
          </c:val>
        </c:ser>
        <c:ser>
          <c:idx val="2"/>
          <c:order val="2"/>
          <c:tx>
            <c:strRef>
              <c:f>'[ABSTAINERS AND CONTEXT.xls]context'!$D$72</c:f>
              <c:strCache>
                <c:ptCount val="1"/>
                <c:pt idx="0">
                  <c:v>Not in the last 12 months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'[ABSTAINERS AND CONTEXT.xls]context'!$A$73:$A$92</c:f>
              <c:strCache>
                <c:ptCount val="20"/>
                <c:pt idx="0">
                  <c:v>Iceland</c:v>
                </c:pt>
                <c:pt idx="1">
                  <c:v>Estonia</c:v>
                </c:pt>
                <c:pt idx="2">
                  <c:v>Poland</c:v>
                </c:pt>
                <c:pt idx="3">
                  <c:v>Lithuania</c:v>
                </c:pt>
                <c:pt idx="4">
                  <c:v>Sweden</c:v>
                </c:pt>
                <c:pt idx="5">
                  <c:v>Finland</c:v>
                </c:pt>
                <c:pt idx="6">
                  <c:v>Denmark</c:v>
                </c:pt>
                <c:pt idx="7">
                  <c:v>Norway</c:v>
                </c:pt>
                <c:pt idx="8">
                  <c:v>Romania</c:v>
                </c:pt>
                <c:pt idx="9">
                  <c:v>Hungary</c:v>
                </c:pt>
                <c:pt idx="10">
                  <c:v>France</c:v>
                </c:pt>
                <c:pt idx="11">
                  <c:v>AVERAGE</c:v>
                </c:pt>
                <c:pt idx="12">
                  <c:v>Greece</c:v>
                </c:pt>
                <c:pt idx="13">
                  <c:v>Italy</c:v>
                </c:pt>
                <c:pt idx="14">
                  <c:v>UK</c:v>
                </c:pt>
                <c:pt idx="15">
                  <c:v>Bulgaria</c:v>
                </c:pt>
                <c:pt idx="16">
                  <c:v>Croatia</c:v>
                </c:pt>
                <c:pt idx="17">
                  <c:v>Spain-Catalonia</c:v>
                </c:pt>
                <c:pt idx="18">
                  <c:v>Portugal</c:v>
                </c:pt>
                <c:pt idx="19">
                  <c:v>Spain</c:v>
                </c:pt>
              </c:strCache>
            </c:strRef>
          </c:cat>
          <c:val>
            <c:numRef>
              <c:f>'[ABSTAINERS AND CONTEXT.xls]context'!$D$73:$D$92</c:f>
              <c:numCache>
                <c:formatCode>General</c:formatCode>
                <c:ptCount val="20"/>
                <c:pt idx="0">
                  <c:v>17.099999999999994</c:v>
                </c:pt>
                <c:pt idx="1">
                  <c:v>44.099999999999994</c:v>
                </c:pt>
                <c:pt idx="2">
                  <c:v>47.4</c:v>
                </c:pt>
                <c:pt idx="3">
                  <c:v>40.20000000000001</c:v>
                </c:pt>
                <c:pt idx="4">
                  <c:v>19.200000000000003</c:v>
                </c:pt>
                <c:pt idx="5">
                  <c:v>21.100000000000009</c:v>
                </c:pt>
                <c:pt idx="6">
                  <c:v>15.799999999999997</c:v>
                </c:pt>
                <c:pt idx="7">
                  <c:v>17.799999999999997</c:v>
                </c:pt>
                <c:pt idx="8">
                  <c:v>47.7</c:v>
                </c:pt>
                <c:pt idx="9">
                  <c:v>49.8</c:v>
                </c:pt>
                <c:pt idx="10">
                  <c:v>25.900000000000006</c:v>
                </c:pt>
                <c:pt idx="11" formatCode="0.0">
                  <c:v>26.589473684210532</c:v>
                </c:pt>
                <c:pt idx="12">
                  <c:v>15.299999999999997</c:v>
                </c:pt>
                <c:pt idx="13">
                  <c:v>24.600000000000009</c:v>
                </c:pt>
                <c:pt idx="14">
                  <c:v>13.299999999999997</c:v>
                </c:pt>
                <c:pt idx="15">
                  <c:v>20.099999999999994</c:v>
                </c:pt>
                <c:pt idx="16">
                  <c:v>32.099999999999994</c:v>
                </c:pt>
                <c:pt idx="17">
                  <c:v>14.600000000000009</c:v>
                </c:pt>
                <c:pt idx="18">
                  <c:v>32.399999999999991</c:v>
                </c:pt>
                <c:pt idx="19">
                  <c:v>7.2999999999999972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411296"/>
        <c:axId val="242410512"/>
      </c:barChart>
      <c:catAx>
        <c:axId val="242411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2410512"/>
        <c:crosses val="autoZero"/>
        <c:auto val="1"/>
        <c:lblAlgn val="ctr"/>
        <c:lblOffset val="100"/>
        <c:tickLblSkip val="1"/>
        <c:noMultiLvlLbl val="0"/>
      </c:catAx>
      <c:valAx>
        <c:axId val="242410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241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'[ABSTAINERS AND CONTEXT.xls]context'!$B$118</c:f>
              <c:strCache>
                <c:ptCount val="1"/>
                <c:pt idx="0">
                  <c:v>≥once per week in the last 12 months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'[ABSTAINERS AND CONTEXT.xls]context'!$A$119:$A$137</c:f>
              <c:strCache>
                <c:ptCount val="19"/>
                <c:pt idx="0">
                  <c:v>Poland</c:v>
                </c:pt>
                <c:pt idx="1">
                  <c:v>Estonia</c:v>
                </c:pt>
                <c:pt idx="2">
                  <c:v>Lithuania</c:v>
                </c:pt>
                <c:pt idx="3">
                  <c:v>Romania</c:v>
                </c:pt>
                <c:pt idx="4">
                  <c:v>Iceland</c:v>
                </c:pt>
                <c:pt idx="5">
                  <c:v>Greece</c:v>
                </c:pt>
                <c:pt idx="6">
                  <c:v>Hungary</c:v>
                </c:pt>
                <c:pt idx="7">
                  <c:v>Sweden</c:v>
                </c:pt>
                <c:pt idx="8">
                  <c:v>France</c:v>
                </c:pt>
                <c:pt idx="9">
                  <c:v>Croatia</c:v>
                </c:pt>
                <c:pt idx="10">
                  <c:v>Norway</c:v>
                </c:pt>
                <c:pt idx="11">
                  <c:v>AVERAGE</c:v>
                </c:pt>
                <c:pt idx="12">
                  <c:v>Denmark</c:v>
                </c:pt>
                <c:pt idx="13">
                  <c:v>Italy</c:v>
                </c:pt>
                <c:pt idx="14">
                  <c:v>UK</c:v>
                </c:pt>
                <c:pt idx="15">
                  <c:v>Spain-Catalonia</c:v>
                </c:pt>
                <c:pt idx="16">
                  <c:v>Spain</c:v>
                </c:pt>
                <c:pt idx="17">
                  <c:v>Bulgaria</c:v>
                </c:pt>
                <c:pt idx="18">
                  <c:v>Portugal</c:v>
                </c:pt>
              </c:strCache>
            </c:strRef>
          </c:cat>
          <c:val>
            <c:numRef>
              <c:f>'[ABSTAINERS AND CONTEXT.xls]context'!$B$119:$B$137</c:f>
              <c:numCache>
                <c:formatCode>General</c:formatCode>
                <c:ptCount val="19"/>
                <c:pt idx="0">
                  <c:v>10.900000000000002</c:v>
                </c:pt>
                <c:pt idx="1">
                  <c:v>12.7</c:v>
                </c:pt>
                <c:pt idx="2">
                  <c:v>15.500000000000004</c:v>
                </c:pt>
                <c:pt idx="3">
                  <c:v>16.900000000000002</c:v>
                </c:pt>
                <c:pt idx="4">
                  <c:v>17.2</c:v>
                </c:pt>
                <c:pt idx="5">
                  <c:v>19.5</c:v>
                </c:pt>
                <c:pt idx="6">
                  <c:v>19.899999999999999</c:v>
                </c:pt>
                <c:pt idx="7">
                  <c:v>22.3</c:v>
                </c:pt>
                <c:pt idx="8">
                  <c:v>24.5</c:v>
                </c:pt>
                <c:pt idx="9">
                  <c:v>24.9</c:v>
                </c:pt>
                <c:pt idx="10">
                  <c:v>25.7</c:v>
                </c:pt>
                <c:pt idx="11" formatCode="0.0">
                  <c:v>26.822222222222219</c:v>
                </c:pt>
                <c:pt idx="12">
                  <c:v>29.8</c:v>
                </c:pt>
                <c:pt idx="13">
                  <c:v>36.200000000000003</c:v>
                </c:pt>
                <c:pt idx="14">
                  <c:v>38.699999999999996</c:v>
                </c:pt>
                <c:pt idx="15">
                  <c:v>39.4</c:v>
                </c:pt>
                <c:pt idx="16">
                  <c:v>40.5</c:v>
                </c:pt>
                <c:pt idx="17">
                  <c:v>43.9</c:v>
                </c:pt>
                <c:pt idx="18">
                  <c:v>44.3</c:v>
                </c:pt>
              </c:numCache>
            </c:numRef>
          </c:val>
        </c:ser>
        <c:ser>
          <c:idx val="1"/>
          <c:order val="1"/>
          <c:tx>
            <c:strRef>
              <c:f>'[ABSTAINERS AND CONTEXT.xls]context'!$C$118</c:f>
              <c:strCache>
                <c:ptCount val="1"/>
                <c:pt idx="0">
                  <c:v>&lt;once per week in the lats 12 monthts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'[ABSTAINERS AND CONTEXT.xls]context'!$A$119:$A$137</c:f>
              <c:strCache>
                <c:ptCount val="19"/>
                <c:pt idx="0">
                  <c:v>Poland</c:v>
                </c:pt>
                <c:pt idx="1">
                  <c:v>Estonia</c:v>
                </c:pt>
                <c:pt idx="2">
                  <c:v>Lithuania</c:v>
                </c:pt>
                <c:pt idx="3">
                  <c:v>Romania</c:v>
                </c:pt>
                <c:pt idx="4">
                  <c:v>Iceland</c:v>
                </c:pt>
                <c:pt idx="5">
                  <c:v>Greece</c:v>
                </c:pt>
                <c:pt idx="6">
                  <c:v>Hungary</c:v>
                </c:pt>
                <c:pt idx="7">
                  <c:v>Sweden</c:v>
                </c:pt>
                <c:pt idx="8">
                  <c:v>France</c:v>
                </c:pt>
                <c:pt idx="9">
                  <c:v>Croatia</c:v>
                </c:pt>
                <c:pt idx="10">
                  <c:v>Norway</c:v>
                </c:pt>
                <c:pt idx="11">
                  <c:v>AVERAGE</c:v>
                </c:pt>
                <c:pt idx="12">
                  <c:v>Denmark</c:v>
                </c:pt>
                <c:pt idx="13">
                  <c:v>Italy</c:v>
                </c:pt>
                <c:pt idx="14">
                  <c:v>UK</c:v>
                </c:pt>
                <c:pt idx="15">
                  <c:v>Spain-Catalonia</c:v>
                </c:pt>
                <c:pt idx="16">
                  <c:v>Spain</c:v>
                </c:pt>
                <c:pt idx="17">
                  <c:v>Bulgaria</c:v>
                </c:pt>
                <c:pt idx="18">
                  <c:v>Portugal</c:v>
                </c:pt>
              </c:strCache>
            </c:strRef>
          </c:cat>
          <c:val>
            <c:numRef>
              <c:f>'[ABSTAINERS AND CONTEXT.xls]context'!$C$119:$C$137</c:f>
              <c:numCache>
                <c:formatCode>General</c:formatCode>
                <c:ptCount val="19"/>
                <c:pt idx="0">
                  <c:v>68.199999999999989</c:v>
                </c:pt>
                <c:pt idx="1">
                  <c:v>65.900000000000006</c:v>
                </c:pt>
                <c:pt idx="2">
                  <c:v>71.7</c:v>
                </c:pt>
                <c:pt idx="3">
                  <c:v>59.9</c:v>
                </c:pt>
                <c:pt idx="4">
                  <c:v>68.2</c:v>
                </c:pt>
                <c:pt idx="5">
                  <c:v>65.3</c:v>
                </c:pt>
                <c:pt idx="6">
                  <c:v>66.7</c:v>
                </c:pt>
                <c:pt idx="7">
                  <c:v>63.2</c:v>
                </c:pt>
                <c:pt idx="8">
                  <c:v>64.600000000000009</c:v>
                </c:pt>
                <c:pt idx="9">
                  <c:v>54.499999999999993</c:v>
                </c:pt>
                <c:pt idx="10">
                  <c:v>62.6</c:v>
                </c:pt>
                <c:pt idx="11" formatCode="0.0">
                  <c:v>58.416666666666664</c:v>
                </c:pt>
                <c:pt idx="12">
                  <c:v>63</c:v>
                </c:pt>
                <c:pt idx="13">
                  <c:v>46.5</c:v>
                </c:pt>
                <c:pt idx="14">
                  <c:v>51.7</c:v>
                </c:pt>
                <c:pt idx="15">
                  <c:v>49.3</c:v>
                </c:pt>
                <c:pt idx="16">
                  <c:v>48.9</c:v>
                </c:pt>
                <c:pt idx="17">
                  <c:v>40</c:v>
                </c:pt>
                <c:pt idx="18">
                  <c:v>41.400000000000006</c:v>
                </c:pt>
              </c:numCache>
            </c:numRef>
          </c:val>
        </c:ser>
        <c:ser>
          <c:idx val="2"/>
          <c:order val="2"/>
          <c:tx>
            <c:strRef>
              <c:f>'[ABSTAINERS AND CONTEXT.xls]context'!$D$118</c:f>
              <c:strCache>
                <c:ptCount val="1"/>
                <c:pt idx="0">
                  <c:v>Not in the last 12 months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'[ABSTAINERS AND CONTEXT.xls]context'!$A$119:$A$137</c:f>
              <c:strCache>
                <c:ptCount val="19"/>
                <c:pt idx="0">
                  <c:v>Poland</c:v>
                </c:pt>
                <c:pt idx="1">
                  <c:v>Estonia</c:v>
                </c:pt>
                <c:pt idx="2">
                  <c:v>Lithuania</c:v>
                </c:pt>
                <c:pt idx="3">
                  <c:v>Romania</c:v>
                </c:pt>
                <c:pt idx="4">
                  <c:v>Iceland</c:v>
                </c:pt>
                <c:pt idx="5">
                  <c:v>Greece</c:v>
                </c:pt>
                <c:pt idx="6">
                  <c:v>Hungary</c:v>
                </c:pt>
                <c:pt idx="7">
                  <c:v>Sweden</c:v>
                </c:pt>
                <c:pt idx="8">
                  <c:v>France</c:v>
                </c:pt>
                <c:pt idx="9">
                  <c:v>Croatia</c:v>
                </c:pt>
                <c:pt idx="10">
                  <c:v>Norway</c:v>
                </c:pt>
                <c:pt idx="11">
                  <c:v>AVERAGE</c:v>
                </c:pt>
                <c:pt idx="12">
                  <c:v>Denmark</c:v>
                </c:pt>
                <c:pt idx="13">
                  <c:v>Italy</c:v>
                </c:pt>
                <c:pt idx="14">
                  <c:v>UK</c:v>
                </c:pt>
                <c:pt idx="15">
                  <c:v>Spain-Catalonia</c:v>
                </c:pt>
                <c:pt idx="16">
                  <c:v>Spain</c:v>
                </c:pt>
                <c:pt idx="17">
                  <c:v>Bulgaria</c:v>
                </c:pt>
                <c:pt idx="18">
                  <c:v>Portugal</c:v>
                </c:pt>
              </c:strCache>
            </c:strRef>
          </c:cat>
          <c:val>
            <c:numRef>
              <c:f>'[ABSTAINERS AND CONTEXT.xls]context'!$D$119:$D$137</c:f>
              <c:numCache>
                <c:formatCode>General</c:formatCode>
                <c:ptCount val="19"/>
                <c:pt idx="0">
                  <c:v>20.900000000000006</c:v>
                </c:pt>
                <c:pt idx="1">
                  <c:v>21.399999999999991</c:v>
                </c:pt>
                <c:pt idx="2">
                  <c:v>12.799999999999997</c:v>
                </c:pt>
                <c:pt idx="3">
                  <c:v>23.200000000000003</c:v>
                </c:pt>
                <c:pt idx="4">
                  <c:v>14.599999999999994</c:v>
                </c:pt>
                <c:pt idx="5">
                  <c:v>15.200000000000003</c:v>
                </c:pt>
                <c:pt idx="6">
                  <c:v>13.400000000000006</c:v>
                </c:pt>
                <c:pt idx="7">
                  <c:v>14.5</c:v>
                </c:pt>
                <c:pt idx="8">
                  <c:v>10.899999999999991</c:v>
                </c:pt>
                <c:pt idx="9">
                  <c:v>20.600000000000009</c:v>
                </c:pt>
                <c:pt idx="10">
                  <c:v>11.700000000000003</c:v>
                </c:pt>
                <c:pt idx="11" formatCode="0.0">
                  <c:v>14.76111111111112</c:v>
                </c:pt>
                <c:pt idx="12">
                  <c:v>7.2000000000000028</c:v>
                </c:pt>
                <c:pt idx="13">
                  <c:v>17.299999999999997</c:v>
                </c:pt>
                <c:pt idx="14">
                  <c:v>9.5999999999999943</c:v>
                </c:pt>
                <c:pt idx="15">
                  <c:v>11.300000000000011</c:v>
                </c:pt>
                <c:pt idx="16">
                  <c:v>10.599999999999994</c:v>
                </c:pt>
                <c:pt idx="17">
                  <c:v>16.099999999999994</c:v>
                </c:pt>
                <c:pt idx="18">
                  <c:v>14.299999999999997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662184"/>
        <c:axId val="241661792"/>
      </c:barChart>
      <c:catAx>
        <c:axId val="241662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661792"/>
        <c:crosses val="autoZero"/>
        <c:auto val="1"/>
        <c:lblAlgn val="ctr"/>
        <c:lblOffset val="100"/>
        <c:tickLblSkip val="1"/>
        <c:noMultiLvlLbl val="0"/>
      </c:catAx>
      <c:valAx>
        <c:axId val="241661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66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301642850199311E-4"/>
          <c:y val="0.84857926825860741"/>
          <c:w val="0.97313939924176152"/>
          <c:h val="0.125870696255232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'[ABSTAINERS AND CONTEXT.xls]context'!$B$162</c:f>
              <c:strCache>
                <c:ptCount val="1"/>
                <c:pt idx="0">
                  <c:v>≥once per week in the last 12 months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'[ABSTAINERS AND CONTEXT.xls]context'!$A$163:$A$181</c:f>
              <c:strCache>
                <c:ptCount val="19"/>
                <c:pt idx="0">
                  <c:v>Iceland</c:v>
                </c:pt>
                <c:pt idx="1">
                  <c:v>Sweden</c:v>
                </c:pt>
                <c:pt idx="2">
                  <c:v>Norway</c:v>
                </c:pt>
                <c:pt idx="3">
                  <c:v>Denmark</c:v>
                </c:pt>
                <c:pt idx="4">
                  <c:v>Bulgaria</c:v>
                </c:pt>
                <c:pt idx="5">
                  <c:v>Greece</c:v>
                </c:pt>
                <c:pt idx="6">
                  <c:v>Estonia</c:v>
                </c:pt>
                <c:pt idx="7">
                  <c:v>France</c:v>
                </c:pt>
                <c:pt idx="8">
                  <c:v>AVERAGE</c:v>
                </c:pt>
                <c:pt idx="9">
                  <c:v>Hungary</c:v>
                </c:pt>
                <c:pt idx="10">
                  <c:v>Spain</c:v>
                </c:pt>
                <c:pt idx="11">
                  <c:v>Croatia</c:v>
                </c:pt>
                <c:pt idx="12">
                  <c:v>Italy</c:v>
                </c:pt>
                <c:pt idx="13">
                  <c:v>Romania</c:v>
                </c:pt>
                <c:pt idx="14">
                  <c:v>Spain-Catalonia</c:v>
                </c:pt>
                <c:pt idx="15">
                  <c:v>Poland</c:v>
                </c:pt>
                <c:pt idx="16">
                  <c:v>Portugal</c:v>
                </c:pt>
                <c:pt idx="17">
                  <c:v>Lithuania</c:v>
                </c:pt>
                <c:pt idx="18">
                  <c:v>UK</c:v>
                </c:pt>
              </c:strCache>
            </c:strRef>
          </c:cat>
          <c:val>
            <c:numRef>
              <c:f>'[ABSTAINERS AND CONTEXT.xls]context'!$B$163:$B$181</c:f>
              <c:numCache>
                <c:formatCode>General</c:formatCode>
                <c:ptCount val="19"/>
                <c:pt idx="0">
                  <c:v>4.1000000000000005</c:v>
                </c:pt>
                <c:pt idx="1">
                  <c:v>4.3</c:v>
                </c:pt>
                <c:pt idx="2">
                  <c:v>7.4000000000000012</c:v>
                </c:pt>
                <c:pt idx="3">
                  <c:v>7.6</c:v>
                </c:pt>
                <c:pt idx="4">
                  <c:v>7.9</c:v>
                </c:pt>
                <c:pt idx="5">
                  <c:v>7.8</c:v>
                </c:pt>
                <c:pt idx="6">
                  <c:v>8.5</c:v>
                </c:pt>
                <c:pt idx="7">
                  <c:v>8.9</c:v>
                </c:pt>
                <c:pt idx="8" formatCode="0.0">
                  <c:v>9.4277777777777771</c:v>
                </c:pt>
                <c:pt idx="9">
                  <c:v>9.8000000000000007</c:v>
                </c:pt>
                <c:pt idx="10">
                  <c:v>10.200000000000001</c:v>
                </c:pt>
                <c:pt idx="11">
                  <c:v>10.6</c:v>
                </c:pt>
                <c:pt idx="12">
                  <c:v>10.9</c:v>
                </c:pt>
                <c:pt idx="13">
                  <c:v>11.399999999999999</c:v>
                </c:pt>
                <c:pt idx="14">
                  <c:v>11.7</c:v>
                </c:pt>
                <c:pt idx="15">
                  <c:v>11.899999999999999</c:v>
                </c:pt>
                <c:pt idx="16">
                  <c:v>12.1</c:v>
                </c:pt>
                <c:pt idx="17">
                  <c:v>12.1</c:v>
                </c:pt>
                <c:pt idx="18">
                  <c:v>12.7</c:v>
                </c:pt>
              </c:numCache>
            </c:numRef>
          </c:val>
        </c:ser>
        <c:ser>
          <c:idx val="1"/>
          <c:order val="1"/>
          <c:tx>
            <c:strRef>
              <c:f>'[ABSTAINERS AND CONTEXT.xls]context'!$C$162</c:f>
              <c:strCache>
                <c:ptCount val="1"/>
                <c:pt idx="0">
                  <c:v>&lt;once per week in the lats 12 monthts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'[ABSTAINERS AND CONTEXT.xls]context'!$A$163:$A$181</c:f>
              <c:strCache>
                <c:ptCount val="19"/>
                <c:pt idx="0">
                  <c:v>Iceland</c:v>
                </c:pt>
                <c:pt idx="1">
                  <c:v>Sweden</c:v>
                </c:pt>
                <c:pt idx="2">
                  <c:v>Norway</c:v>
                </c:pt>
                <c:pt idx="3">
                  <c:v>Denmark</c:v>
                </c:pt>
                <c:pt idx="4">
                  <c:v>Bulgaria</c:v>
                </c:pt>
                <c:pt idx="5">
                  <c:v>Greece</c:v>
                </c:pt>
                <c:pt idx="6">
                  <c:v>Estonia</c:v>
                </c:pt>
                <c:pt idx="7">
                  <c:v>France</c:v>
                </c:pt>
                <c:pt idx="8">
                  <c:v>AVERAGE</c:v>
                </c:pt>
                <c:pt idx="9">
                  <c:v>Hungary</c:v>
                </c:pt>
                <c:pt idx="10">
                  <c:v>Spain</c:v>
                </c:pt>
                <c:pt idx="11">
                  <c:v>Croatia</c:v>
                </c:pt>
                <c:pt idx="12">
                  <c:v>Italy</c:v>
                </c:pt>
                <c:pt idx="13">
                  <c:v>Romania</c:v>
                </c:pt>
                <c:pt idx="14">
                  <c:v>Spain-Catalonia</c:v>
                </c:pt>
                <c:pt idx="15">
                  <c:v>Poland</c:v>
                </c:pt>
                <c:pt idx="16">
                  <c:v>Portugal</c:v>
                </c:pt>
                <c:pt idx="17">
                  <c:v>Lithuania</c:v>
                </c:pt>
                <c:pt idx="18">
                  <c:v>UK</c:v>
                </c:pt>
              </c:strCache>
            </c:strRef>
          </c:cat>
          <c:val>
            <c:numRef>
              <c:f>'[ABSTAINERS AND CONTEXT.xls]context'!$C$163:$C$181</c:f>
              <c:numCache>
                <c:formatCode>General</c:formatCode>
                <c:ptCount val="19"/>
                <c:pt idx="0">
                  <c:v>39.9</c:v>
                </c:pt>
                <c:pt idx="1">
                  <c:v>35</c:v>
                </c:pt>
                <c:pt idx="2">
                  <c:v>34.299999999999997</c:v>
                </c:pt>
                <c:pt idx="3">
                  <c:v>35.900000000000006</c:v>
                </c:pt>
                <c:pt idx="4">
                  <c:v>19.100000000000001</c:v>
                </c:pt>
                <c:pt idx="5">
                  <c:v>21.799999999999997</c:v>
                </c:pt>
                <c:pt idx="6">
                  <c:v>20.700000000000003</c:v>
                </c:pt>
                <c:pt idx="7">
                  <c:v>20.2</c:v>
                </c:pt>
                <c:pt idx="8" formatCode="0.0">
                  <c:v>25.366666666666664</c:v>
                </c:pt>
                <c:pt idx="9">
                  <c:v>19.8</c:v>
                </c:pt>
                <c:pt idx="10">
                  <c:v>17.399999999999999</c:v>
                </c:pt>
                <c:pt idx="11">
                  <c:v>20.5</c:v>
                </c:pt>
                <c:pt idx="12">
                  <c:v>20.5</c:v>
                </c:pt>
                <c:pt idx="13">
                  <c:v>21.6</c:v>
                </c:pt>
                <c:pt idx="14">
                  <c:v>21.8</c:v>
                </c:pt>
                <c:pt idx="15">
                  <c:v>31.4</c:v>
                </c:pt>
                <c:pt idx="16">
                  <c:v>20.5</c:v>
                </c:pt>
                <c:pt idx="17">
                  <c:v>30.800000000000004</c:v>
                </c:pt>
                <c:pt idx="18">
                  <c:v>25.7</c:v>
                </c:pt>
              </c:numCache>
            </c:numRef>
          </c:val>
        </c:ser>
        <c:ser>
          <c:idx val="2"/>
          <c:order val="2"/>
          <c:tx>
            <c:strRef>
              <c:f>'[ABSTAINERS AND CONTEXT.xls]context'!$D$162</c:f>
              <c:strCache>
                <c:ptCount val="1"/>
                <c:pt idx="0">
                  <c:v>Not in the last 12 months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'[ABSTAINERS AND CONTEXT.xls]context'!$A$163:$A$181</c:f>
              <c:strCache>
                <c:ptCount val="19"/>
                <c:pt idx="0">
                  <c:v>Iceland</c:v>
                </c:pt>
                <c:pt idx="1">
                  <c:v>Sweden</c:v>
                </c:pt>
                <c:pt idx="2">
                  <c:v>Norway</c:v>
                </c:pt>
                <c:pt idx="3">
                  <c:v>Denmark</c:v>
                </c:pt>
                <c:pt idx="4">
                  <c:v>Bulgaria</c:v>
                </c:pt>
                <c:pt idx="5">
                  <c:v>Greece</c:v>
                </c:pt>
                <c:pt idx="6">
                  <c:v>Estonia</c:v>
                </c:pt>
                <c:pt idx="7">
                  <c:v>France</c:v>
                </c:pt>
                <c:pt idx="8">
                  <c:v>AVERAGE</c:v>
                </c:pt>
                <c:pt idx="9">
                  <c:v>Hungary</c:v>
                </c:pt>
                <c:pt idx="10">
                  <c:v>Spain</c:v>
                </c:pt>
                <c:pt idx="11">
                  <c:v>Croatia</c:v>
                </c:pt>
                <c:pt idx="12">
                  <c:v>Italy</c:v>
                </c:pt>
                <c:pt idx="13">
                  <c:v>Romania</c:v>
                </c:pt>
                <c:pt idx="14">
                  <c:v>Spain-Catalonia</c:v>
                </c:pt>
                <c:pt idx="15">
                  <c:v>Poland</c:v>
                </c:pt>
                <c:pt idx="16">
                  <c:v>Portugal</c:v>
                </c:pt>
                <c:pt idx="17">
                  <c:v>Lithuania</c:v>
                </c:pt>
                <c:pt idx="18">
                  <c:v>UK</c:v>
                </c:pt>
              </c:strCache>
            </c:strRef>
          </c:cat>
          <c:val>
            <c:numRef>
              <c:f>'[ABSTAINERS AND CONTEXT.xls]context'!$D$163:$D$181</c:f>
              <c:numCache>
                <c:formatCode>General</c:formatCode>
                <c:ptCount val="19"/>
                <c:pt idx="0">
                  <c:v>56</c:v>
                </c:pt>
                <c:pt idx="1">
                  <c:v>60.7</c:v>
                </c:pt>
                <c:pt idx="2">
                  <c:v>58.300000000000004</c:v>
                </c:pt>
                <c:pt idx="3">
                  <c:v>56.499999999999993</c:v>
                </c:pt>
                <c:pt idx="4">
                  <c:v>73</c:v>
                </c:pt>
                <c:pt idx="5">
                  <c:v>70.400000000000006</c:v>
                </c:pt>
                <c:pt idx="6">
                  <c:v>70.8</c:v>
                </c:pt>
                <c:pt idx="7">
                  <c:v>70.900000000000006</c:v>
                </c:pt>
                <c:pt idx="8" formatCode="0.0">
                  <c:v>65.205555555555563</c:v>
                </c:pt>
                <c:pt idx="9">
                  <c:v>70.400000000000006</c:v>
                </c:pt>
                <c:pt idx="10">
                  <c:v>72.400000000000006</c:v>
                </c:pt>
                <c:pt idx="11">
                  <c:v>68.900000000000006</c:v>
                </c:pt>
                <c:pt idx="12">
                  <c:v>68.599999999999994</c:v>
                </c:pt>
                <c:pt idx="13">
                  <c:v>67</c:v>
                </c:pt>
                <c:pt idx="14">
                  <c:v>66.5</c:v>
                </c:pt>
                <c:pt idx="15">
                  <c:v>56.7</c:v>
                </c:pt>
                <c:pt idx="16">
                  <c:v>67.400000000000006</c:v>
                </c:pt>
                <c:pt idx="17">
                  <c:v>57.099999999999994</c:v>
                </c:pt>
                <c:pt idx="18">
                  <c:v>61.6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661008"/>
        <c:axId val="241664536"/>
      </c:barChart>
      <c:catAx>
        <c:axId val="241661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664536"/>
        <c:crosses val="autoZero"/>
        <c:auto val="1"/>
        <c:lblAlgn val="ctr"/>
        <c:lblOffset val="100"/>
        <c:tickLblSkip val="1"/>
        <c:noMultiLvlLbl val="0"/>
      </c:catAx>
      <c:valAx>
        <c:axId val="241664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166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2017-09-29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77CC0-1DD8-AB47-B40D-300F50181A87}" type="datetimeFigureOut">
              <a:rPr lang="sv-SE" smtClean="0"/>
              <a:t>2017-09-29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8B44F-6472-8C44-9A75-69090FFCB1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644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smtClean="0">
              <a:latin typeface="Arial" pitchFamily="34" charset="0"/>
            </a:endParaRPr>
          </a:p>
        </p:txBody>
      </p:sp>
      <p:sp>
        <p:nvSpPr>
          <p:cNvPr id="36867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5B23533E-319C-4CBE-AD75-38414A00C5B4}" type="slidenum">
              <a:rPr lang="sv-SE" altLang="sv-SE" sz="1200">
                <a:latin typeface="Arial" pitchFamily="34" charset="0"/>
              </a:rPr>
              <a:pPr eaLnBrk="1" hangingPunct="1"/>
              <a:t>2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06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i-FI" smtClean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FCF88-723A-4626-AEF2-9A2369E914CF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6477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smtClean="0">
              <a:latin typeface="Arial" pitchFamily="34" charset="0"/>
            </a:endParaRPr>
          </a:p>
        </p:txBody>
      </p:sp>
      <p:sp>
        <p:nvSpPr>
          <p:cNvPr id="36867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5B23533E-319C-4CBE-AD75-38414A00C5B4}" type="slidenum">
              <a:rPr lang="sv-SE" altLang="sv-SE" sz="1200">
                <a:latin typeface="Arial" pitchFamily="34" charset="0"/>
              </a:rPr>
              <a:pPr eaLnBrk="1" hangingPunct="1"/>
              <a:t>4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72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smtClean="0">
              <a:latin typeface="Arial" pitchFamily="34" charset="0"/>
            </a:endParaRPr>
          </a:p>
        </p:txBody>
      </p:sp>
      <p:sp>
        <p:nvSpPr>
          <p:cNvPr id="36867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5B23533E-319C-4CBE-AD75-38414A00C5B4}" type="slidenum">
              <a:rPr lang="sv-SE" altLang="sv-SE" sz="1200">
                <a:latin typeface="Arial" pitchFamily="34" charset="0"/>
              </a:rPr>
              <a:pPr eaLnBrk="1" hangingPunct="1"/>
              <a:t>5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870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56026-6A7A-41BC-83BB-62E40483D862}" type="slidenum">
              <a:rPr lang="pl-PL" altLang="fi-FI" smtClean="0"/>
              <a:pPr/>
              <a:t>6</a:t>
            </a:fld>
            <a:endParaRPr lang="pl-PL" altLang="fi-FI"/>
          </a:p>
        </p:txBody>
      </p:sp>
    </p:spTree>
    <p:extLst>
      <p:ext uri="{BB962C8B-B14F-4D97-AF65-F5344CB8AC3E}">
        <p14:creationId xmlns:p14="http://schemas.microsoft.com/office/powerpoint/2010/main" val="1397009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FCF88-723A-4626-AEF2-9A2369E914CF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0517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FCF88-723A-4626-AEF2-9A2369E914CF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1709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FCF88-723A-4626-AEF2-9A2369E914CF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5936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FCF88-723A-4626-AEF2-9A2369E914CF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5944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12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247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13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355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14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851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15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763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16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16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17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578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18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752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19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44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21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2141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46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645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47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0752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48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8596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49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0559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sv-SE" altLang="sv-SE" dirty="0" smtClean="0">
              <a:latin typeface="Arial" pitchFamily="34" charset="0"/>
            </a:endParaRPr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pitchFamily="18" charset="0"/>
                <a:ea typeface="MS PGothic" pitchFamily="34" charset="-128"/>
              </a:defRPr>
            </a:lvl9pPr>
          </a:lstStyle>
          <a:p>
            <a:pPr eaLnBrk="1" hangingPunct="1"/>
            <a:fld id="{E0CEE3EE-3D2C-40B9-A6A8-E9FCDA904AA5}" type="slidenum">
              <a:rPr lang="sv-SE" altLang="sv-SE" sz="1200">
                <a:latin typeface="Arial" pitchFamily="34" charset="0"/>
              </a:rPr>
              <a:pPr eaLnBrk="1" hangingPunct="1"/>
              <a:t>50</a:t>
            </a:fld>
            <a:endParaRPr lang="sv-SE" altLang="sv-SE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189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F71568-AE48-B94A-8276-9BB4ACA9DFD0}" type="datetimeFigureOut">
              <a:rPr lang="sv-SE" smtClean="0"/>
              <a:pPr/>
              <a:t>2017-09-29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F71568-AE48-B94A-8276-9BB4ACA9DFD0}" type="datetimeFigureOut">
              <a:rPr lang="sv-SE" smtClean="0"/>
              <a:pPr/>
              <a:t>2017-09-29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F71568-AE48-B94A-8276-9BB4ACA9DFD0}" type="datetimeFigureOut">
              <a:rPr lang="sv-SE" smtClean="0"/>
              <a:pPr/>
              <a:t>2017-09-29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2017-09-29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2017-09-29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2017-09-29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2017-09-29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2017-09-29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2017-09-29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693683" y="819807"/>
            <a:ext cx="7764517" cy="2065283"/>
          </a:xfrm>
        </p:spPr>
        <p:txBody>
          <a:bodyPr/>
          <a:lstStyle/>
          <a:p>
            <a:r>
              <a:rPr lang="sv-SE" sz="3600" dirty="0"/>
              <a:t>Alkoholen i Europa år 2015</a:t>
            </a:r>
            <a:br>
              <a:rPr lang="sv-SE" sz="3600" dirty="0"/>
            </a:br>
            <a:r>
              <a:rPr lang="sv-SE" sz="3600" dirty="0"/>
              <a:t>- vanor, konsekvenser och attityder i ett jämförande perspektiv</a:t>
            </a:r>
            <a:br>
              <a:rPr lang="sv-SE" sz="3600" dirty="0"/>
            </a:br>
            <a:endParaRPr lang="sv-SE" sz="3200" dirty="0"/>
          </a:p>
        </p:txBody>
      </p:sp>
      <p:sp>
        <p:nvSpPr>
          <p:cNvPr id="11" name="Platshållare för text 10"/>
          <p:cNvSpPr>
            <a:spLocks noGrp="1"/>
          </p:cNvSpPr>
          <p:nvPr>
            <p:ph type="body" idx="1"/>
          </p:nvPr>
        </p:nvSpPr>
        <p:spPr>
          <a:xfrm>
            <a:off x="199791" y="3308350"/>
            <a:ext cx="3470509" cy="1797049"/>
          </a:xfrm>
        </p:spPr>
        <p:txBody>
          <a:bodyPr>
            <a:normAutofit fontScale="85000" lnSpcReduction="10000"/>
          </a:bodyPr>
          <a:lstStyle/>
          <a:p>
            <a:pPr algn="l"/>
            <a:endParaRPr lang="sv-SE" dirty="0" smtClean="0"/>
          </a:p>
          <a:p>
            <a:pPr algn="l"/>
            <a:endParaRPr lang="sv-SE" dirty="0"/>
          </a:p>
          <a:p>
            <a:pPr algn="l"/>
            <a:r>
              <a:rPr lang="sv-SE" dirty="0" smtClean="0"/>
              <a:t>Alkoholpolitiskt forum</a:t>
            </a:r>
          </a:p>
          <a:p>
            <a:pPr algn="l"/>
            <a:r>
              <a:rPr lang="sv-SE" dirty="0" smtClean="0"/>
              <a:t>27 september,</a:t>
            </a:r>
          </a:p>
          <a:p>
            <a:pPr algn="l"/>
            <a:r>
              <a:rPr lang="sv-SE" dirty="0" smtClean="0"/>
              <a:t>Mats Ramstedt, Forskningsansvarig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ubrik 1"/>
          <p:cNvSpPr>
            <a:spLocks noGrp="1"/>
          </p:cNvSpPr>
          <p:nvPr>
            <p:ph type="title"/>
          </p:nvPr>
        </p:nvSpPr>
        <p:spPr>
          <a:xfrm>
            <a:off x="241539" y="0"/>
            <a:ext cx="8229600" cy="1143000"/>
          </a:xfrm>
        </p:spPr>
        <p:txBody>
          <a:bodyPr/>
          <a:lstStyle/>
          <a:p>
            <a:r>
              <a:rPr lang="sv-SE" altLang="sv-SE" dirty="0" smtClean="0">
                <a:latin typeface="Calibri" pitchFamily="34" charset="0"/>
              </a:rPr>
              <a:t>Bakgrund</a:t>
            </a:r>
          </a:p>
        </p:txBody>
      </p:sp>
      <p:sp>
        <p:nvSpPr>
          <p:cNvPr id="19458" name="Platshållare för innehåll 2"/>
          <p:cNvSpPr>
            <a:spLocks noGrp="1"/>
          </p:cNvSpPr>
          <p:nvPr>
            <p:ph idx="1"/>
          </p:nvPr>
        </p:nvSpPr>
        <p:spPr>
          <a:xfrm>
            <a:off x="241539" y="1143000"/>
            <a:ext cx="8807570" cy="5381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altLang="sv-SE" sz="2400" dirty="0" smtClean="0">
                <a:latin typeface="Calibri" pitchFamily="34" charset="0"/>
              </a:rPr>
              <a:t>EU-finansierade RARHA-projektet (Joint action on </a:t>
            </a:r>
            <a:r>
              <a:rPr lang="sv-SE" altLang="sv-SE" sz="2400" dirty="0" err="1" smtClean="0">
                <a:latin typeface="Calibri" pitchFamily="34" charset="0"/>
              </a:rPr>
              <a:t>reducing</a:t>
            </a:r>
            <a:r>
              <a:rPr lang="sv-SE" altLang="sv-SE" sz="2400" dirty="0" smtClean="0">
                <a:latin typeface="Calibri" pitchFamily="34" charset="0"/>
              </a:rPr>
              <a:t> </a:t>
            </a:r>
            <a:r>
              <a:rPr lang="sv-SE" altLang="sv-SE" sz="2400" dirty="0" err="1" smtClean="0">
                <a:latin typeface="Calibri" pitchFamily="34" charset="0"/>
              </a:rPr>
              <a:t>alcohol-related</a:t>
            </a:r>
            <a:r>
              <a:rPr lang="sv-SE" altLang="sv-SE" sz="2400" dirty="0" smtClean="0">
                <a:latin typeface="Calibri" pitchFamily="34" charset="0"/>
              </a:rPr>
              <a:t> harm) startade 2014 och innehöll 3 </a:t>
            </a:r>
            <a:r>
              <a:rPr lang="sv-SE" altLang="sv-SE" sz="2400" dirty="0" err="1" smtClean="0">
                <a:latin typeface="Calibri" pitchFamily="34" charset="0"/>
              </a:rPr>
              <a:t>Work</a:t>
            </a:r>
            <a:r>
              <a:rPr lang="sv-SE" altLang="sv-SE" sz="2400" dirty="0" smtClean="0">
                <a:latin typeface="Calibri" pitchFamily="34" charset="0"/>
              </a:rPr>
              <a:t> </a:t>
            </a:r>
            <a:r>
              <a:rPr lang="sv-SE" altLang="sv-SE" sz="2400" dirty="0" err="1" smtClean="0">
                <a:latin typeface="Calibri" pitchFamily="34" charset="0"/>
              </a:rPr>
              <a:t>packages</a:t>
            </a:r>
            <a:r>
              <a:rPr lang="sv-SE" altLang="sv-SE" sz="2400" dirty="0" smtClean="0">
                <a:latin typeface="Calibri" pitchFamily="34" charset="0"/>
              </a:rPr>
              <a:t> (WP): </a:t>
            </a:r>
            <a:endParaRPr lang="sv-SE" altLang="sv-SE" sz="2400" dirty="0">
              <a:latin typeface="Calibri" pitchFamily="34" charset="0"/>
            </a:endParaRPr>
          </a:p>
          <a:p>
            <a:pPr marL="0" indent="0">
              <a:buNone/>
            </a:pPr>
            <a:endParaRPr lang="sv-SE" altLang="sv-SE" sz="2400" b="1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sv-SE" altLang="sv-SE" sz="2400" b="1" dirty="0" smtClean="0">
                <a:latin typeface="Calibri" pitchFamily="34" charset="0"/>
              </a:rPr>
              <a:t>WP4</a:t>
            </a:r>
            <a:r>
              <a:rPr lang="sv-SE" altLang="sv-SE" sz="2400" b="1" dirty="0" smtClean="0">
                <a:latin typeface="Calibri" pitchFamily="34" charset="0"/>
              </a:rPr>
              <a:t>: Förstärka monitoreringen av alkoholvanor och skador i EU</a:t>
            </a:r>
          </a:p>
          <a:p>
            <a:pPr marL="0" indent="0">
              <a:buNone/>
            </a:pPr>
            <a:r>
              <a:rPr lang="sv-SE" altLang="sv-SE" sz="2400" dirty="0" smtClean="0">
                <a:latin typeface="Calibri" pitchFamily="34" charset="0"/>
              </a:rPr>
              <a:t>WP5: Utveckla principer för riktlinjer om riskkonsumtion</a:t>
            </a:r>
          </a:p>
          <a:p>
            <a:pPr marL="0" indent="0">
              <a:buNone/>
            </a:pPr>
            <a:r>
              <a:rPr lang="sv-SE" altLang="sv-SE" sz="2400" dirty="0" smtClean="0">
                <a:latin typeface="Calibri" pitchFamily="34" charset="0"/>
              </a:rPr>
              <a:t>WP6: Utveckla ”best </a:t>
            </a:r>
            <a:r>
              <a:rPr lang="sv-SE" altLang="sv-SE" sz="2400" dirty="0" err="1" smtClean="0">
                <a:latin typeface="Calibri" pitchFamily="34" charset="0"/>
              </a:rPr>
              <a:t>practise</a:t>
            </a:r>
            <a:r>
              <a:rPr lang="sv-SE" altLang="sv-SE" sz="2400" dirty="0" smtClean="0">
                <a:latin typeface="Calibri" pitchFamily="34" charset="0"/>
              </a:rPr>
              <a:t>” i primärvården </a:t>
            </a:r>
          </a:p>
          <a:p>
            <a:pPr marL="0" indent="0">
              <a:buNone/>
            </a:pPr>
            <a:endParaRPr lang="sv-SE" altLang="sv-SE" sz="2400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sv-SE" altLang="sv-SE" sz="2400" b="1" dirty="0" smtClean="0">
                <a:latin typeface="Calibri" pitchFamily="34" charset="0"/>
              </a:rPr>
              <a:t>Syfte WP4</a:t>
            </a:r>
            <a:r>
              <a:rPr lang="sv-SE" altLang="sv-SE" sz="2400" b="1" dirty="0">
                <a:latin typeface="Calibri" pitchFamily="34" charset="0"/>
              </a:rPr>
              <a:t>: </a:t>
            </a:r>
            <a:endParaRPr lang="sv-SE" altLang="sv-SE" sz="2400" b="1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sv-SE" altLang="sv-SE" sz="2400" dirty="0" smtClean="0">
                <a:latin typeface="Calibri" pitchFamily="34" charset="0"/>
              </a:rPr>
              <a:t>1. Skapa baslinje för kommande monitorering</a:t>
            </a:r>
            <a:endParaRPr lang="sv-SE" altLang="sv-SE" sz="2400" dirty="0">
              <a:latin typeface="Calibri" pitchFamily="34" charset="0"/>
            </a:endParaRPr>
          </a:p>
          <a:p>
            <a:pPr marL="0" indent="0">
              <a:buNone/>
            </a:pPr>
            <a:r>
              <a:rPr lang="sv-SE" altLang="sv-SE" sz="2400" dirty="0" smtClean="0">
                <a:latin typeface="Calibri" pitchFamily="34" charset="0"/>
              </a:rPr>
              <a:t>2. Förbättra komparativ surveyforskning och öka intresset för att använda </a:t>
            </a:r>
            <a:r>
              <a:rPr lang="sv-SE" altLang="sv-SE" sz="2400" dirty="0" smtClean="0">
                <a:latin typeface="Calibri" pitchFamily="34" charset="0"/>
              </a:rPr>
              <a:t>standardiserad </a:t>
            </a:r>
            <a:r>
              <a:rPr lang="sv-SE" altLang="sv-SE" sz="2400" dirty="0" smtClean="0">
                <a:latin typeface="Calibri" pitchFamily="34" charset="0"/>
              </a:rPr>
              <a:t>metodik i framtiden</a:t>
            </a:r>
            <a:endParaRPr lang="sv-SE" altLang="sv-SE" sz="2400" dirty="0">
              <a:latin typeface="Calibri" pitchFamily="34" charset="0"/>
            </a:endParaRPr>
          </a:p>
          <a:p>
            <a:endParaRPr lang="sv-SE" altLang="sv-SE" sz="2800" dirty="0" smtClean="0"/>
          </a:p>
        </p:txBody>
      </p:sp>
    </p:spTree>
    <p:extLst>
      <p:ext uri="{BB962C8B-B14F-4D97-AF65-F5344CB8AC3E}">
        <p14:creationId xmlns:p14="http://schemas.microsoft.com/office/powerpoint/2010/main" val="250004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636419" y="1483022"/>
            <a:ext cx="4413521" cy="4670277"/>
            <a:chOff x="4716463" y="1484461"/>
            <a:chExt cx="4413521" cy="4670277"/>
          </a:xfrm>
        </p:grpSpPr>
        <p:pic>
          <p:nvPicPr>
            <p:cNvPr id="8" name="Obraz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3" y="1484461"/>
              <a:ext cx="4223021" cy="44219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4716463" y="5551488"/>
              <a:ext cx="3810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i-FI" altLang="fi-FI"/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4880272" y="4975226"/>
              <a:ext cx="662484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1500</a:t>
              </a: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5056188" y="5788025"/>
              <a:ext cx="452437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i-FI" altLang="fi-FI"/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5399088" y="5249863"/>
              <a:ext cx="628650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1645</a:t>
              </a: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5776912" y="4915714"/>
              <a:ext cx="59528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661</a:t>
              </a: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6170613" y="4365104"/>
              <a:ext cx="64452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pl-PL" altLang="fi-FI" sz="1200"/>
                <a:t>1701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5304631" y="2126478"/>
              <a:ext cx="56038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873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6831013" y="2801144"/>
              <a:ext cx="647700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1493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7242175" y="3075781"/>
              <a:ext cx="571500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1624</a:t>
              </a:r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7900988" y="2531268"/>
              <a:ext cx="561182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1500</a:t>
              </a: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8016876" y="2968625"/>
              <a:ext cx="53974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2153</a:t>
              </a:r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7923213" y="3420790"/>
              <a:ext cx="64452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pl-PL" altLang="fi-FI" sz="1200"/>
                <a:t>1513</a:t>
              </a:r>
            </a:p>
          </p:txBody>
        </p: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7658895" y="3791744"/>
              <a:ext cx="715962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pl-PL" altLang="fi-FI" sz="1200"/>
                <a:t>1555</a:t>
              </a:r>
            </a:p>
          </p:txBody>
        </p:sp>
        <p:sp>
          <p:nvSpPr>
            <p:cNvPr id="23" name="Text Box 20"/>
            <p:cNvSpPr txBox="1">
              <a:spLocks noChangeArrowheads="1"/>
            </p:cNvSpPr>
            <p:nvPr/>
          </p:nvSpPr>
          <p:spPr bwMode="auto">
            <a:xfrm>
              <a:off x="7317582" y="4372247"/>
              <a:ext cx="496094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100"/>
                <a:t>3406</a:t>
              </a:r>
            </a:p>
          </p:txBody>
        </p: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>
              <a:off x="7741446" y="4355598"/>
              <a:ext cx="6476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2005</a:t>
              </a:r>
            </a:p>
          </p:txBody>
        </p:sp>
        <p:sp>
          <p:nvSpPr>
            <p:cNvPr id="25" name="Text Box 22"/>
            <p:cNvSpPr txBox="1">
              <a:spLocks noChangeArrowheads="1"/>
            </p:cNvSpPr>
            <p:nvPr/>
          </p:nvSpPr>
          <p:spPr bwMode="auto">
            <a:xfrm>
              <a:off x="8296275" y="4390795"/>
              <a:ext cx="5207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l-PL" altLang="fi-FI" sz="1200"/>
                <a:t>1500</a:t>
              </a:r>
            </a:p>
          </p:txBody>
        </p:sp>
        <p:sp>
          <p:nvSpPr>
            <p:cNvPr id="26" name="Text Box 23"/>
            <p:cNvSpPr txBox="1">
              <a:spLocks noChangeArrowheads="1"/>
            </p:cNvSpPr>
            <p:nvPr/>
          </p:nvSpPr>
          <p:spPr bwMode="auto">
            <a:xfrm>
              <a:off x="8419307" y="4807745"/>
              <a:ext cx="55016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3000</a:t>
              </a:r>
            </a:p>
          </p:txBody>
        </p: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8231188" y="5192713"/>
              <a:ext cx="59337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1519</a:t>
              </a:r>
            </a:p>
          </p:txBody>
        </p:sp>
        <p:sp>
          <p:nvSpPr>
            <p:cNvPr id="28" name="Text Box 25"/>
            <p:cNvSpPr txBox="1">
              <a:spLocks noChangeArrowheads="1"/>
            </p:cNvSpPr>
            <p:nvPr/>
          </p:nvSpPr>
          <p:spPr bwMode="auto">
            <a:xfrm>
              <a:off x="6950075" y="4638715"/>
              <a:ext cx="6477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1468</a:t>
              </a:r>
            </a:p>
          </p:txBody>
        </p: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7527925" y="4639741"/>
              <a:ext cx="58896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pl-PL" altLang="fi-FI" sz="1200"/>
                <a:t>1500</a:t>
              </a: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6831013" y="3402826"/>
              <a:ext cx="6477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pl-PL" altLang="fi-FI" sz="1200"/>
                <a:t>1575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5973738" y="3692525"/>
              <a:ext cx="611212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pl-PL" altLang="fi-FI" sz="1200"/>
                <a:t>1046</a:t>
              </a:r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07035" y="44624"/>
            <a:ext cx="8764438" cy="1008063"/>
          </a:xfrm>
        </p:spPr>
        <p:txBody>
          <a:bodyPr>
            <a:normAutofit fontScale="90000"/>
          </a:bodyPr>
          <a:lstStyle/>
          <a:p>
            <a:r>
              <a:rPr lang="fi-FI" dirty="0" err="1" smtClean="0"/>
              <a:t>Den</a:t>
            </a:r>
            <a:r>
              <a:rPr lang="fi-FI" dirty="0" smtClean="0"/>
              <a:t> </a:t>
            </a:r>
            <a:r>
              <a:rPr lang="fi-FI" dirty="0" err="1" smtClean="0"/>
              <a:t>första</a:t>
            </a:r>
            <a:r>
              <a:rPr lang="fi-FI" dirty="0" smtClean="0"/>
              <a:t> </a:t>
            </a:r>
            <a:r>
              <a:rPr lang="fi-FI" dirty="0" err="1" smtClean="0"/>
              <a:t>mer</a:t>
            </a:r>
            <a:r>
              <a:rPr lang="fi-FI" dirty="0" smtClean="0"/>
              <a:t> </a:t>
            </a:r>
            <a:r>
              <a:rPr lang="fi-FI" dirty="0" err="1" smtClean="0"/>
              <a:t>omfattande</a:t>
            </a:r>
            <a:r>
              <a:rPr lang="fi-FI" dirty="0" smtClean="0"/>
              <a:t> </a:t>
            </a:r>
            <a:r>
              <a:rPr lang="fi-FI" dirty="0" err="1" smtClean="0"/>
              <a:t>jämförande</a:t>
            </a:r>
            <a:r>
              <a:rPr lang="fi-FI" dirty="0" smtClean="0"/>
              <a:t> </a:t>
            </a:r>
            <a:r>
              <a:rPr lang="fi-FI" dirty="0" err="1" smtClean="0"/>
              <a:t>frågeundersökningen</a:t>
            </a:r>
            <a:r>
              <a:rPr lang="fi-FI" dirty="0" smtClean="0"/>
              <a:t> </a:t>
            </a:r>
            <a:r>
              <a:rPr lang="fi-FI" dirty="0" err="1" smtClean="0"/>
              <a:t>om</a:t>
            </a:r>
            <a:r>
              <a:rPr lang="fi-FI" dirty="0" smtClean="0"/>
              <a:t> </a:t>
            </a:r>
            <a:r>
              <a:rPr lang="fi-FI" dirty="0" err="1" smtClean="0"/>
              <a:t>alkohol</a:t>
            </a:r>
            <a:r>
              <a:rPr lang="fi-FI" dirty="0" smtClean="0"/>
              <a:t> i Europa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07035" y="1172778"/>
            <a:ext cx="8672784" cy="5011216"/>
          </a:xfrm>
        </p:spPr>
        <p:txBody>
          <a:bodyPr>
            <a:normAutofit/>
          </a:bodyPr>
          <a:lstStyle/>
          <a:p>
            <a:r>
              <a:rPr lang="pl-PL" altLang="fi-FI" sz="2100" b="1" dirty="0" smtClean="0"/>
              <a:t>S</a:t>
            </a:r>
            <a:r>
              <a:rPr lang="pl-PL" altLang="fi-FI" sz="2100" dirty="0" smtClean="0"/>
              <a:t>tandardized </a:t>
            </a:r>
            <a:r>
              <a:rPr lang="pl-PL" altLang="fi-FI" sz="2100" b="1" dirty="0" smtClean="0"/>
              <a:t>E</a:t>
            </a:r>
            <a:r>
              <a:rPr lang="pl-PL" altLang="fi-FI" sz="2100" dirty="0" smtClean="0"/>
              <a:t>uropean </a:t>
            </a:r>
            <a:r>
              <a:rPr lang="pl-PL" altLang="fi-FI" sz="2100" b="1" dirty="0" smtClean="0"/>
              <a:t>A</a:t>
            </a:r>
            <a:r>
              <a:rPr lang="pl-PL" altLang="fi-FI" sz="2100" dirty="0" smtClean="0"/>
              <a:t>lcohol </a:t>
            </a:r>
            <a:r>
              <a:rPr lang="pl-PL" altLang="fi-FI" sz="2100" b="1" dirty="0" smtClean="0"/>
              <a:t>S</a:t>
            </a:r>
            <a:r>
              <a:rPr lang="pl-PL" altLang="fi-FI" sz="2100" dirty="0" smtClean="0"/>
              <a:t>urvey</a:t>
            </a:r>
            <a:r>
              <a:rPr lang="fi-FI" altLang="fi-FI" sz="2100" dirty="0" smtClean="0"/>
              <a:t> </a:t>
            </a:r>
            <a:r>
              <a:rPr lang="fi-FI" altLang="fi-FI" sz="2100" dirty="0" err="1" smtClean="0"/>
              <a:t>eller</a:t>
            </a:r>
            <a:r>
              <a:rPr lang="fi-FI" altLang="fi-FI" sz="2100" dirty="0" smtClean="0"/>
              <a:t> </a:t>
            </a:r>
            <a:r>
              <a:rPr lang="pl-PL" altLang="fi-FI" sz="2100" dirty="0" smtClean="0"/>
              <a:t>RARHA SEAS</a:t>
            </a:r>
            <a:r>
              <a:rPr lang="fi-FI" altLang="fi-FI" sz="2100" dirty="0" smtClean="0"/>
              <a:t>-</a:t>
            </a:r>
            <a:r>
              <a:rPr lang="fi-FI" altLang="fi-FI" sz="2100" dirty="0" err="1" smtClean="0"/>
              <a:t>studien</a:t>
            </a:r>
            <a:endParaRPr lang="fi-FI" altLang="fi-FI" sz="2100" dirty="0" smtClean="0"/>
          </a:p>
          <a:p>
            <a:endParaRPr lang="sv-SE" altLang="sv-SE" sz="2000" dirty="0" smtClean="0">
              <a:latin typeface="Calibri" pitchFamily="34" charset="0"/>
            </a:endParaRPr>
          </a:p>
          <a:p>
            <a:r>
              <a:rPr lang="sv-SE" altLang="sv-SE" sz="2000" dirty="0" smtClean="0">
                <a:latin typeface="+mn-lt"/>
              </a:rPr>
              <a:t>Syfte: utveckla jämförbara </a:t>
            </a:r>
            <a:r>
              <a:rPr lang="sv-SE" sz="2000" dirty="0" smtClean="0">
                <a:latin typeface="+mn-lt"/>
              </a:rPr>
              <a:t>data </a:t>
            </a:r>
            <a:r>
              <a:rPr lang="sv-SE" sz="2000" dirty="0">
                <a:latin typeface="+mn-lt"/>
              </a:rPr>
              <a:t>om </a:t>
            </a:r>
            <a:endParaRPr lang="sv-SE" sz="2000" dirty="0" smtClean="0">
              <a:latin typeface="+mn-lt"/>
            </a:endParaRPr>
          </a:p>
          <a:p>
            <a:pPr marL="0" indent="0">
              <a:buNone/>
            </a:pPr>
            <a:r>
              <a:rPr lang="sv-SE" sz="2000" dirty="0">
                <a:latin typeface="+mn-lt"/>
              </a:rPr>
              <a:t>	</a:t>
            </a:r>
            <a:r>
              <a:rPr lang="sv-SE" sz="2000" dirty="0" smtClean="0">
                <a:latin typeface="+mn-lt"/>
              </a:rPr>
              <a:t>konsumtion, skador och attityder </a:t>
            </a:r>
            <a:r>
              <a:rPr lang="sv-SE" sz="2000" dirty="0">
                <a:latin typeface="+mn-lt"/>
              </a:rPr>
              <a:t>med hjälp </a:t>
            </a:r>
            <a:endParaRPr lang="sv-SE" sz="2000" dirty="0" smtClean="0">
              <a:latin typeface="+mn-lt"/>
            </a:endParaRPr>
          </a:p>
          <a:p>
            <a:pPr marL="0" indent="0">
              <a:buNone/>
            </a:pPr>
            <a:r>
              <a:rPr lang="sv-SE" sz="2000" dirty="0">
                <a:latin typeface="+mn-lt"/>
              </a:rPr>
              <a:t>	</a:t>
            </a:r>
            <a:r>
              <a:rPr lang="sv-SE" sz="2000" dirty="0" smtClean="0">
                <a:latin typeface="+mn-lt"/>
              </a:rPr>
              <a:t>av </a:t>
            </a:r>
            <a:r>
              <a:rPr lang="sv-SE" sz="2000" dirty="0" err="1" smtClean="0">
                <a:latin typeface="+mn-lt"/>
              </a:rPr>
              <a:t>surveys</a:t>
            </a:r>
            <a:endParaRPr lang="sv-SE" sz="2000" dirty="0">
              <a:latin typeface="+mn-lt"/>
            </a:endParaRPr>
          </a:p>
          <a:p>
            <a:endParaRPr lang="fi-FI" sz="2000" dirty="0" smtClean="0"/>
          </a:p>
          <a:p>
            <a:r>
              <a:rPr lang="fi-FI" altLang="fi-FI" sz="2000" dirty="0" err="1" smtClean="0">
                <a:latin typeface="+mn-lt"/>
              </a:rPr>
              <a:t>Datainsamling</a:t>
            </a:r>
            <a:r>
              <a:rPr lang="fi-FI" altLang="fi-FI" sz="2000" dirty="0" smtClean="0">
                <a:latin typeface="+mn-lt"/>
              </a:rPr>
              <a:t> 2015-16</a:t>
            </a:r>
          </a:p>
          <a:p>
            <a:pPr>
              <a:spcAft>
                <a:spcPts val="900"/>
              </a:spcAft>
            </a:pPr>
            <a:r>
              <a:rPr lang="fi-FI" altLang="fi-FI" sz="2000" dirty="0" smtClean="0">
                <a:latin typeface="+mn-lt"/>
              </a:rPr>
              <a:t>19 </a:t>
            </a:r>
            <a:r>
              <a:rPr lang="fi-FI" altLang="fi-FI" sz="2000" dirty="0" err="1" smtClean="0">
                <a:latin typeface="+mn-lt"/>
              </a:rPr>
              <a:t>länder</a:t>
            </a:r>
            <a:r>
              <a:rPr lang="fi-FI" altLang="fi-FI" sz="2000" dirty="0" smtClean="0">
                <a:latin typeface="+mn-lt"/>
              </a:rPr>
              <a:t> + </a:t>
            </a:r>
            <a:r>
              <a:rPr lang="fi-FI" altLang="fi-FI" sz="2000" dirty="0" err="1" smtClean="0">
                <a:latin typeface="+mn-lt"/>
              </a:rPr>
              <a:t>Katalonien</a:t>
            </a:r>
            <a:r>
              <a:rPr lang="fi-FI" altLang="fi-FI" sz="2000" dirty="0" smtClean="0">
                <a:latin typeface="+mn-lt"/>
              </a:rPr>
              <a:t> </a:t>
            </a:r>
          </a:p>
          <a:p>
            <a:pPr>
              <a:spcAft>
                <a:spcPts val="900"/>
              </a:spcAft>
            </a:pPr>
            <a:r>
              <a:rPr lang="fi-FI" sz="2000" dirty="0" err="1"/>
              <a:t>Sveriges</a:t>
            </a:r>
            <a:r>
              <a:rPr lang="fi-FI" sz="2000" dirty="0"/>
              <a:t> </a:t>
            </a:r>
            <a:r>
              <a:rPr lang="fi-FI" sz="2000" dirty="0" err="1"/>
              <a:t>representant</a:t>
            </a:r>
            <a:r>
              <a:rPr lang="fi-FI" sz="2000" dirty="0"/>
              <a:t>: CAN</a:t>
            </a:r>
          </a:p>
          <a:p>
            <a:pPr>
              <a:spcAft>
                <a:spcPts val="900"/>
              </a:spcAft>
            </a:pPr>
            <a:r>
              <a:rPr lang="fi-FI" altLang="fi-FI" sz="2000" dirty="0" err="1" smtClean="0">
                <a:latin typeface="+mn-lt"/>
              </a:rPr>
              <a:t>Åldersgruppen</a:t>
            </a:r>
            <a:r>
              <a:rPr lang="fi-FI" altLang="fi-FI" sz="2000" dirty="0" smtClean="0">
                <a:latin typeface="+mn-lt"/>
              </a:rPr>
              <a:t> 18-64 </a:t>
            </a:r>
            <a:r>
              <a:rPr lang="fi-FI" altLang="fi-FI" sz="2000" dirty="0" err="1" smtClean="0">
                <a:latin typeface="+mn-lt"/>
              </a:rPr>
              <a:t>år</a:t>
            </a:r>
            <a:endParaRPr lang="fi-FI" altLang="fi-FI" sz="2000" dirty="0" smtClean="0">
              <a:latin typeface="+mn-lt"/>
            </a:endParaRPr>
          </a:p>
          <a:p>
            <a:endParaRPr lang="fi-FI" sz="180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294967295"/>
          </p:nvPr>
        </p:nvSpPr>
        <p:spPr>
          <a:xfrm>
            <a:off x="7596188" y="6597650"/>
            <a:ext cx="1079500" cy="215900"/>
          </a:xfrm>
          <a:prstGeom prst="rect">
            <a:avLst/>
          </a:prstGeom>
        </p:spPr>
        <p:txBody>
          <a:bodyPr/>
          <a:lstStyle/>
          <a:p>
            <a:fld id="{75C47369-19E2-4791-B101-DB9661BC3DFB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9" name="AutoShape 4" descr="Znalezione obrazy dla zapytania smile"/>
          <p:cNvSpPr>
            <a:spLocks noChangeAspect="1" noChangeArrowheads="1"/>
          </p:cNvSpPr>
          <p:nvPr/>
        </p:nvSpPr>
        <p:spPr bwMode="auto">
          <a:xfrm>
            <a:off x="6469063" y="3213100"/>
            <a:ext cx="12477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l-PL" altLang="pl-PL" sz="1800"/>
          </a:p>
        </p:txBody>
      </p:sp>
    </p:spTree>
    <p:extLst>
      <p:ext uri="{BB962C8B-B14F-4D97-AF65-F5344CB8AC3E}">
        <p14:creationId xmlns:p14="http://schemas.microsoft.com/office/powerpoint/2010/main" val="270974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>
                <a:latin typeface="Calibri" pitchFamily="34" charset="0"/>
              </a:rPr>
              <a:t>Områden som studeras</a:t>
            </a:r>
          </a:p>
        </p:txBody>
      </p:sp>
      <p:sp>
        <p:nvSpPr>
          <p:cNvPr id="19458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58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altLang="sv-SE" b="1" dirty="0" smtClean="0">
                <a:latin typeface="Calibri" pitchFamily="34" charset="0"/>
              </a:rPr>
              <a:t>Alkoholkonsumtion</a:t>
            </a:r>
          </a:p>
          <a:p>
            <a:r>
              <a:rPr lang="sv-SE" altLang="sv-SE" dirty="0" smtClean="0">
                <a:latin typeface="Calibri" pitchFamily="34" charset="0"/>
              </a:rPr>
              <a:t>Mönster</a:t>
            </a:r>
          </a:p>
          <a:p>
            <a:r>
              <a:rPr lang="sv-SE" altLang="sv-SE" dirty="0" smtClean="0">
                <a:latin typeface="Calibri" pitchFamily="34" charset="0"/>
              </a:rPr>
              <a:t>Motiv </a:t>
            </a:r>
          </a:p>
          <a:p>
            <a:r>
              <a:rPr lang="sv-SE" altLang="sv-SE" dirty="0" smtClean="0">
                <a:latin typeface="Calibri" pitchFamily="34" charset="0"/>
              </a:rPr>
              <a:t>Kontext</a:t>
            </a:r>
            <a:endParaRPr lang="sv-SE" altLang="sv-SE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sv-SE" altLang="sv-SE" b="1" dirty="0" smtClean="0">
                <a:latin typeface="Calibri" pitchFamily="34" charset="0"/>
              </a:rPr>
              <a:t>Alkoholskador</a:t>
            </a:r>
          </a:p>
          <a:p>
            <a:r>
              <a:rPr lang="sv-SE" altLang="sv-SE" dirty="0" smtClean="0">
                <a:latin typeface="Calibri" pitchFamily="34" charset="0"/>
              </a:rPr>
              <a:t>Den som dricker</a:t>
            </a:r>
          </a:p>
          <a:p>
            <a:r>
              <a:rPr lang="sv-SE" altLang="sv-SE" dirty="0" smtClean="0">
                <a:latin typeface="Calibri" pitchFamily="34" charset="0"/>
              </a:rPr>
              <a:t>Omgivningen </a:t>
            </a:r>
          </a:p>
          <a:p>
            <a:pPr marL="0" indent="0">
              <a:buNone/>
            </a:pPr>
            <a:r>
              <a:rPr lang="sv-SE" altLang="sv-SE" b="1" dirty="0" smtClean="0">
                <a:latin typeface="Calibri" pitchFamily="34" charset="0"/>
              </a:rPr>
              <a:t>Attityder </a:t>
            </a:r>
          </a:p>
          <a:p>
            <a:r>
              <a:rPr lang="sv-SE" altLang="sv-SE" dirty="0" smtClean="0">
                <a:latin typeface="Calibri" pitchFamily="34" charset="0"/>
              </a:rPr>
              <a:t>Till alkoholpolitik</a:t>
            </a:r>
          </a:p>
          <a:p>
            <a:pPr marL="0" indent="0">
              <a:buNone/>
            </a:pPr>
            <a:endParaRPr lang="sv-SE" altLang="sv-SE" sz="2400" dirty="0" smtClean="0">
              <a:latin typeface="Calibri" pitchFamily="34" charset="0"/>
            </a:endParaRPr>
          </a:p>
          <a:p>
            <a:pPr marL="0" indent="0">
              <a:buNone/>
            </a:pPr>
            <a:endParaRPr lang="sv-SE" altLang="sv-SE" sz="2400" dirty="0">
              <a:latin typeface="Calibri" pitchFamily="34" charset="0"/>
            </a:endParaRPr>
          </a:p>
          <a:p>
            <a:endParaRPr lang="sv-SE" altLang="sv-SE" sz="2800" dirty="0" smtClean="0"/>
          </a:p>
        </p:txBody>
      </p:sp>
    </p:spTree>
    <p:extLst>
      <p:ext uri="{BB962C8B-B14F-4D97-AF65-F5344CB8AC3E}">
        <p14:creationId xmlns:p14="http://schemas.microsoft.com/office/powerpoint/2010/main" val="26916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>
                <a:latin typeface="Calibri" pitchFamily="34" charset="0"/>
              </a:rPr>
              <a:t>Syfte med denna presentation</a:t>
            </a:r>
          </a:p>
        </p:txBody>
      </p:sp>
      <p:sp>
        <p:nvSpPr>
          <p:cNvPr id="19458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58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altLang="sv-SE" sz="2400" dirty="0" smtClean="0">
              <a:latin typeface="Calibri" pitchFamily="34" charset="0"/>
            </a:endParaRPr>
          </a:p>
          <a:p>
            <a:r>
              <a:rPr lang="sv-SE" altLang="sv-SE" dirty="0" smtClean="0">
                <a:latin typeface="Calibri" pitchFamily="34" charset="0"/>
              </a:rPr>
              <a:t>Redovisa övergripande resultat med betoning på hur Sverige förhåller sig till övriga Europa</a:t>
            </a:r>
          </a:p>
          <a:p>
            <a:pPr marL="0" indent="0">
              <a:buNone/>
            </a:pPr>
            <a:endParaRPr lang="sv-SE" altLang="sv-SE" dirty="0">
              <a:latin typeface="Calibri" pitchFamily="34" charset="0"/>
            </a:endParaRPr>
          </a:p>
          <a:p>
            <a:r>
              <a:rPr lang="sv-SE" altLang="sv-SE" dirty="0" smtClean="0">
                <a:latin typeface="Calibri" pitchFamily="34" charset="0"/>
              </a:rPr>
              <a:t>Endast ett urval av </a:t>
            </a:r>
            <a:r>
              <a:rPr lang="sv-SE" altLang="sv-SE" dirty="0" smtClean="0">
                <a:latin typeface="Calibri" pitchFamily="34" charset="0"/>
              </a:rPr>
              <a:t>resultat</a:t>
            </a:r>
            <a:endParaRPr lang="sv-SE" altLang="sv-SE" dirty="0" smtClean="0">
              <a:latin typeface="Calibri" pitchFamily="34" charset="0"/>
            </a:endParaRPr>
          </a:p>
          <a:p>
            <a:endParaRPr lang="sv-SE" altLang="sv-SE" dirty="0">
              <a:latin typeface="Calibri" pitchFamily="34" charset="0"/>
            </a:endParaRPr>
          </a:p>
          <a:p>
            <a:r>
              <a:rPr lang="sv-SE" altLang="sv-SE" dirty="0" smtClean="0">
                <a:latin typeface="Calibri" pitchFamily="34" charset="0"/>
              </a:rPr>
              <a:t>Rapporten (365 sidor) med alla resultat kan laddas ner </a:t>
            </a:r>
            <a:r>
              <a:rPr lang="sv-SE" altLang="sv-SE" dirty="0">
                <a:latin typeface="Calibri" pitchFamily="34" charset="0"/>
              </a:rPr>
              <a:t>på http://</a:t>
            </a:r>
            <a:r>
              <a:rPr lang="sv-SE" altLang="sv-SE" dirty="0" smtClean="0">
                <a:latin typeface="Calibri" pitchFamily="34" charset="0"/>
              </a:rPr>
              <a:t>www.rarha.eu</a:t>
            </a:r>
          </a:p>
          <a:p>
            <a:pPr marL="0" indent="0">
              <a:buNone/>
            </a:pPr>
            <a:endParaRPr lang="sv-SE" altLang="sv-SE" sz="2400" dirty="0">
              <a:latin typeface="Calibri" pitchFamily="34" charset="0"/>
            </a:endParaRPr>
          </a:p>
          <a:p>
            <a:endParaRPr lang="sv-SE" altLang="sv-SE" sz="2800" dirty="0" smtClean="0"/>
          </a:p>
        </p:txBody>
      </p:sp>
    </p:spTree>
    <p:extLst>
      <p:ext uri="{BB962C8B-B14F-4D97-AF65-F5344CB8AC3E}">
        <p14:creationId xmlns:p14="http://schemas.microsoft.com/office/powerpoint/2010/main" val="35908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3" t="12830" r="33387" b="30575"/>
          <a:stretch/>
        </p:blipFill>
        <p:spPr bwMode="auto">
          <a:xfrm>
            <a:off x="1147312" y="1609716"/>
            <a:ext cx="618113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7123" y="204319"/>
            <a:ext cx="8406326" cy="1008063"/>
          </a:xfrm>
        </p:spPr>
        <p:txBody>
          <a:bodyPr>
            <a:normAutofit fontScale="90000"/>
          </a:bodyPr>
          <a:lstStyle/>
          <a:p>
            <a:r>
              <a:rPr lang="sv-SE" dirty="0"/>
              <a:t>Andelen nykterister är lägre i Sverige än i de flesta europeiska länder</a:t>
            </a:r>
            <a:endParaRPr lang="pl-PL" altLang="fi-FI" dirty="0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fi-FI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3914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fi-FI"/>
          </a:p>
        </p:txBody>
      </p:sp>
      <p:sp>
        <p:nvSpPr>
          <p:cNvPr id="3" name="Ellipsi 2"/>
          <p:cNvSpPr/>
          <p:nvPr/>
        </p:nvSpPr>
        <p:spPr>
          <a:xfrm>
            <a:off x="1570008" y="4399796"/>
            <a:ext cx="637351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5" name="Group 4"/>
          <p:cNvGrpSpPr/>
          <p:nvPr/>
        </p:nvGrpSpPr>
        <p:grpSpPr>
          <a:xfrm>
            <a:off x="6043999" y="4738481"/>
            <a:ext cx="2192224" cy="800433"/>
            <a:chOff x="5938986" y="4797152"/>
            <a:chExt cx="2192224" cy="800433"/>
          </a:xfrm>
        </p:grpSpPr>
        <p:sp>
          <p:nvSpPr>
            <p:cNvPr id="2" name="TextBox 1"/>
            <p:cNvSpPr txBox="1"/>
            <p:nvPr/>
          </p:nvSpPr>
          <p:spPr>
            <a:xfrm>
              <a:off x="5938986" y="4797152"/>
              <a:ext cx="204044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i-FI" sz="1200" b="1" dirty="0" err="1"/>
                <a:t>Ej</a:t>
              </a:r>
              <a:r>
                <a:rPr lang="fi-FI" sz="1200" b="1" dirty="0"/>
                <a:t> </a:t>
              </a:r>
              <a:r>
                <a:rPr lang="fi-FI" sz="1200" b="1" dirty="0" err="1"/>
                <a:t>druckit</a:t>
              </a:r>
              <a:r>
                <a:rPr lang="fi-FI" sz="1200" b="1" dirty="0"/>
                <a:t> </a:t>
              </a:r>
              <a:r>
                <a:rPr lang="fi-FI" sz="1200" b="1" dirty="0" err="1"/>
                <a:t>senaste</a:t>
              </a:r>
              <a:r>
                <a:rPr lang="fi-FI" sz="1200" b="1" dirty="0"/>
                <a:t> 12 </a:t>
              </a:r>
              <a:r>
                <a:rPr lang="fi-FI" sz="1200" b="1" dirty="0" err="1"/>
                <a:t>månaderna</a:t>
              </a:r>
              <a:endParaRPr lang="fi-FI" sz="12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38986" y="5066670"/>
              <a:ext cx="219222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i-FI" sz="1200" b="1" dirty="0" err="1" smtClean="0"/>
                <a:t>Druckit</a:t>
              </a:r>
              <a:r>
                <a:rPr lang="fi-FI" sz="1200" b="1" dirty="0" smtClean="0"/>
                <a:t> </a:t>
              </a:r>
              <a:r>
                <a:rPr lang="fi-FI" sz="1200" b="1" dirty="0" err="1" smtClean="0"/>
                <a:t>tidigare</a:t>
              </a:r>
              <a:endParaRPr lang="fi-FI" sz="12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38986" y="5320586"/>
              <a:ext cx="187220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i-FI" sz="1200" b="1" dirty="0" err="1" smtClean="0"/>
                <a:t>Aldrig</a:t>
              </a:r>
              <a:r>
                <a:rPr lang="fi-FI" sz="1200" b="1" dirty="0" smtClean="0"/>
                <a:t> </a:t>
              </a:r>
              <a:r>
                <a:rPr lang="fi-FI" sz="1200" b="1" dirty="0" err="1" smtClean="0"/>
                <a:t>druckit</a:t>
              </a:r>
              <a:endParaRPr lang="fi-FI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5233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15384" y="274638"/>
            <a:ext cx="8471416" cy="1143000"/>
          </a:xfrm>
        </p:spPr>
        <p:txBody>
          <a:bodyPr>
            <a:normAutofit/>
          </a:bodyPr>
          <a:lstStyle/>
          <a:p>
            <a:r>
              <a:rPr lang="sv-SE" sz="3200" dirty="0" smtClean="0"/>
              <a:t>Mindre vanligt att dricka varje vecka  i Sverige (40%) och fr allt varje dag (2,5%)</a:t>
            </a:r>
            <a:endParaRPr lang="fi-FI" sz="3200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13698" r="28644" b="5855"/>
          <a:stretch/>
        </p:blipFill>
        <p:spPr bwMode="auto">
          <a:xfrm>
            <a:off x="2195736" y="1417638"/>
            <a:ext cx="5616624" cy="4812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llipsi 9"/>
          <p:cNvSpPr/>
          <p:nvPr/>
        </p:nvSpPr>
        <p:spPr>
          <a:xfrm>
            <a:off x="2699792" y="3968289"/>
            <a:ext cx="504056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/>
          <p:cNvSpPr txBox="1"/>
          <p:nvPr/>
        </p:nvSpPr>
        <p:spPr>
          <a:xfrm>
            <a:off x="215384" y="2077236"/>
            <a:ext cx="2484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 smtClean="0"/>
              <a:t>Hur</a:t>
            </a:r>
            <a:r>
              <a:rPr lang="fi-FI" dirty="0" smtClean="0"/>
              <a:t> </a:t>
            </a:r>
            <a:r>
              <a:rPr lang="fi-FI" dirty="0" err="1" smtClean="0"/>
              <a:t>ofta</a:t>
            </a:r>
            <a:r>
              <a:rPr lang="fi-FI" dirty="0" smtClean="0"/>
              <a:t> </a:t>
            </a:r>
            <a:r>
              <a:rPr lang="fi-FI" dirty="0" err="1" smtClean="0"/>
              <a:t>man</a:t>
            </a:r>
            <a:r>
              <a:rPr lang="fi-FI" dirty="0" smtClean="0"/>
              <a:t> </a:t>
            </a:r>
            <a:r>
              <a:rPr lang="fi-FI" dirty="0" err="1" smtClean="0"/>
              <a:t>drack</a:t>
            </a:r>
            <a:r>
              <a:rPr lang="fi-FI" dirty="0" smtClean="0"/>
              <a:t>  </a:t>
            </a:r>
          </a:p>
          <a:p>
            <a:r>
              <a:rPr lang="fi-FI" dirty="0" err="1" smtClean="0"/>
              <a:t>alkohol</a:t>
            </a:r>
            <a:r>
              <a:rPr lang="fi-FI" dirty="0" smtClean="0"/>
              <a:t> </a:t>
            </a:r>
            <a:r>
              <a:rPr lang="fi-FI" dirty="0" err="1" smtClean="0"/>
              <a:t>senaste</a:t>
            </a:r>
            <a:r>
              <a:rPr lang="fi-FI" dirty="0" smtClean="0"/>
              <a:t> 12 </a:t>
            </a:r>
            <a:r>
              <a:rPr lang="fi-FI" dirty="0" err="1" smtClean="0"/>
              <a:t>månaderna</a:t>
            </a:r>
            <a:r>
              <a:rPr lang="fi-FI" dirty="0" smtClean="0"/>
              <a:t> (%)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783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8792" y="274638"/>
            <a:ext cx="8428008" cy="1010698"/>
          </a:xfrm>
        </p:spPr>
        <p:txBody>
          <a:bodyPr>
            <a:normAutofit fontScale="90000"/>
          </a:bodyPr>
          <a:lstStyle/>
          <a:p>
            <a:r>
              <a:rPr lang="fi-FI" dirty="0" err="1" smtClean="0"/>
              <a:t>Vanligt</a:t>
            </a:r>
            <a:r>
              <a:rPr lang="fi-FI" dirty="0" smtClean="0"/>
              <a:t> </a:t>
            </a:r>
            <a:r>
              <a:rPr lang="fi-FI" dirty="0" err="1" smtClean="0"/>
              <a:t>att</a:t>
            </a:r>
            <a:r>
              <a:rPr lang="fi-FI" dirty="0" smtClean="0"/>
              <a:t> </a:t>
            </a:r>
            <a:r>
              <a:rPr lang="fi-FI" dirty="0" err="1" smtClean="0"/>
              <a:t>dricka</a:t>
            </a:r>
            <a:r>
              <a:rPr lang="fi-FI" dirty="0" smtClean="0"/>
              <a:t> </a:t>
            </a:r>
            <a:r>
              <a:rPr lang="fi-FI" dirty="0" err="1" smtClean="0"/>
              <a:t>mycket</a:t>
            </a:r>
            <a:r>
              <a:rPr lang="fi-FI" dirty="0" smtClean="0"/>
              <a:t> </a:t>
            </a:r>
            <a:r>
              <a:rPr lang="fi-FI" dirty="0" err="1" smtClean="0"/>
              <a:t>vid</a:t>
            </a:r>
            <a:r>
              <a:rPr lang="fi-FI" dirty="0" smtClean="0"/>
              <a:t> ett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samma</a:t>
            </a:r>
            <a:r>
              <a:rPr lang="fi-FI" dirty="0" smtClean="0"/>
              <a:t> </a:t>
            </a:r>
            <a:r>
              <a:rPr lang="fi-FI" dirty="0" err="1" smtClean="0"/>
              <a:t>dryckestillfälle</a:t>
            </a:r>
            <a:r>
              <a:rPr lang="fi-FI" dirty="0" smtClean="0"/>
              <a:t> i Sverige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294967295"/>
          </p:nvPr>
        </p:nvSpPr>
        <p:spPr>
          <a:xfrm>
            <a:off x="7596188" y="6597650"/>
            <a:ext cx="1079500" cy="215900"/>
          </a:xfrm>
          <a:prstGeom prst="rect">
            <a:avLst/>
          </a:prstGeom>
        </p:spPr>
        <p:txBody>
          <a:bodyPr/>
          <a:lstStyle/>
          <a:p>
            <a:fld id="{75C47369-19E2-4791-B101-DB9661BC3DFB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graphicFrame>
        <p:nvGraphicFramePr>
          <p:cNvPr id="11" name="Objekti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6063890"/>
              </p:ext>
            </p:extLst>
          </p:nvPr>
        </p:nvGraphicFramePr>
        <p:xfrm>
          <a:off x="2829464" y="1285336"/>
          <a:ext cx="4888733" cy="5023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Ellipsi 12"/>
          <p:cNvSpPr/>
          <p:nvPr/>
        </p:nvSpPr>
        <p:spPr>
          <a:xfrm>
            <a:off x="3416060" y="2018581"/>
            <a:ext cx="680100" cy="2774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Rektangel 2"/>
          <p:cNvSpPr/>
          <p:nvPr/>
        </p:nvSpPr>
        <p:spPr>
          <a:xfrm>
            <a:off x="232913" y="2296034"/>
            <a:ext cx="27863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 err="1"/>
              <a:t>Andel</a:t>
            </a:r>
            <a:r>
              <a:rPr lang="fi-FI" dirty="0"/>
              <a:t> </a:t>
            </a:r>
            <a:r>
              <a:rPr lang="fi-FI" dirty="0" err="1"/>
              <a:t>som</a:t>
            </a:r>
            <a:r>
              <a:rPr lang="fi-FI" dirty="0"/>
              <a:t> </a:t>
            </a:r>
            <a:r>
              <a:rPr lang="fi-FI" dirty="0" err="1" smtClean="0"/>
              <a:t>druckit</a:t>
            </a:r>
            <a:r>
              <a:rPr lang="fi-FI" dirty="0" smtClean="0"/>
              <a:t> </a:t>
            </a:r>
            <a:r>
              <a:rPr lang="fi-FI" dirty="0" err="1" smtClean="0"/>
              <a:t>minst</a:t>
            </a:r>
            <a:r>
              <a:rPr lang="fi-FI" dirty="0" smtClean="0"/>
              <a:t> 4 </a:t>
            </a:r>
            <a:r>
              <a:rPr lang="fi-FI" dirty="0"/>
              <a:t>(K) </a:t>
            </a:r>
            <a:r>
              <a:rPr lang="fi-FI" dirty="0" err="1"/>
              <a:t>resp</a:t>
            </a:r>
            <a:r>
              <a:rPr lang="fi-FI" dirty="0"/>
              <a:t> 5 </a:t>
            </a:r>
            <a:r>
              <a:rPr lang="fi-FI" dirty="0" err="1"/>
              <a:t>glas</a:t>
            </a:r>
            <a:r>
              <a:rPr lang="fi-FI" dirty="0"/>
              <a:t> (M) </a:t>
            </a:r>
            <a:r>
              <a:rPr lang="fi-FI" dirty="0" err="1"/>
              <a:t>vid</a:t>
            </a:r>
            <a:r>
              <a:rPr lang="fi-FI" dirty="0"/>
              <a:t> ett </a:t>
            </a:r>
            <a:r>
              <a:rPr lang="fi-FI" dirty="0" err="1" smtClean="0"/>
              <a:t>dryckestillfälle</a:t>
            </a:r>
            <a:r>
              <a:rPr lang="fi-FI" dirty="0" smtClean="0"/>
              <a:t> </a:t>
            </a:r>
            <a:r>
              <a:rPr lang="fi-FI" dirty="0" err="1"/>
              <a:t>under</a:t>
            </a:r>
            <a:r>
              <a:rPr lang="fi-FI" dirty="0"/>
              <a:t> </a:t>
            </a:r>
            <a:r>
              <a:rPr lang="fi-FI" dirty="0" err="1"/>
              <a:t>senaste</a:t>
            </a:r>
            <a:r>
              <a:rPr lang="fi-FI" dirty="0"/>
              <a:t> </a:t>
            </a:r>
            <a:r>
              <a:rPr lang="fi-FI" dirty="0" err="1"/>
              <a:t>året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8279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5" t="18467" r="28870" b="5638"/>
          <a:stretch/>
        </p:blipFill>
        <p:spPr bwMode="auto">
          <a:xfrm>
            <a:off x="2411760" y="1265342"/>
            <a:ext cx="604867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2143" y="319176"/>
            <a:ext cx="9031857" cy="949237"/>
          </a:xfrm>
        </p:spPr>
        <p:txBody>
          <a:bodyPr>
            <a:noAutofit/>
          </a:bodyPr>
          <a:lstStyle/>
          <a:p>
            <a:r>
              <a:rPr lang="sv-SE" sz="3200" dirty="0" smtClean="0"/>
              <a:t>Den högsta konsumtionen vid ett dryckestillfälle är hög i Sverige </a:t>
            </a:r>
            <a:r>
              <a:rPr lang="sv-SE" sz="1200" dirty="0" smtClean="0"/>
              <a:t>(gram/dryckestillfälle – 12 g</a:t>
            </a:r>
            <a:r>
              <a:rPr lang="fi-FI" sz="1200" dirty="0" smtClean="0"/>
              <a:t>ram </a:t>
            </a:r>
            <a:r>
              <a:rPr lang="fi-FI" sz="1200" dirty="0" err="1"/>
              <a:t>alkohol</a:t>
            </a:r>
            <a:r>
              <a:rPr lang="fi-FI" sz="1200" dirty="0"/>
              <a:t> </a:t>
            </a:r>
            <a:r>
              <a:rPr lang="fi-FI" sz="1200" dirty="0" smtClean="0"/>
              <a:t>= </a:t>
            </a:r>
            <a:r>
              <a:rPr lang="fi-FI" sz="1200" dirty="0"/>
              <a:t>1 </a:t>
            </a:r>
            <a:r>
              <a:rPr lang="fi-FI" sz="1200" dirty="0" err="1"/>
              <a:t>glas</a:t>
            </a:r>
            <a:r>
              <a:rPr lang="fi-FI" sz="1200" dirty="0"/>
              <a:t> </a:t>
            </a:r>
            <a:r>
              <a:rPr lang="fi-FI" sz="1200" dirty="0" err="1"/>
              <a:t>vin</a:t>
            </a:r>
            <a:r>
              <a:rPr lang="fi-FI" sz="1200" dirty="0"/>
              <a:t>)</a:t>
            </a:r>
            <a:br>
              <a:rPr lang="fi-FI" sz="1200" dirty="0"/>
            </a:br>
            <a:endParaRPr lang="fi-FI" sz="120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294967295"/>
          </p:nvPr>
        </p:nvSpPr>
        <p:spPr>
          <a:xfrm>
            <a:off x="7596188" y="6597650"/>
            <a:ext cx="1079500" cy="215900"/>
          </a:xfrm>
          <a:prstGeom prst="rect">
            <a:avLst/>
          </a:prstGeom>
        </p:spPr>
        <p:txBody>
          <a:bodyPr/>
          <a:lstStyle/>
          <a:p>
            <a:fld id="{75C47369-19E2-4791-B101-DB9661BC3DFB}" type="slidenum">
              <a:rPr lang="fi-FI" smtClean="0"/>
              <a:pPr/>
              <a:t>9</a:t>
            </a:fld>
            <a:endParaRPr lang="fi-FI"/>
          </a:p>
        </p:txBody>
      </p:sp>
      <p:sp>
        <p:nvSpPr>
          <p:cNvPr id="9" name="Ellipsi 8"/>
          <p:cNvSpPr/>
          <p:nvPr/>
        </p:nvSpPr>
        <p:spPr>
          <a:xfrm>
            <a:off x="2855344" y="2035957"/>
            <a:ext cx="40154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281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6264" y="274638"/>
            <a:ext cx="8600536" cy="1143000"/>
          </a:xfrm>
        </p:spPr>
        <p:txBody>
          <a:bodyPr>
            <a:noAutofit/>
          </a:bodyPr>
          <a:lstStyle/>
          <a:p>
            <a:r>
              <a:rPr lang="sv-SE" sz="2800" dirty="0" smtClean="0"/>
              <a:t>I Norden och Östeuropa dricks alkohol mer sällan men mer per gång jämfört med i Sydeuropa</a:t>
            </a:r>
            <a:endParaRPr lang="fi-FI" sz="280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294967295"/>
          </p:nvPr>
        </p:nvSpPr>
        <p:spPr>
          <a:xfrm>
            <a:off x="7596188" y="6597650"/>
            <a:ext cx="1079500" cy="215900"/>
          </a:xfrm>
          <a:prstGeom prst="rect">
            <a:avLst/>
          </a:prstGeom>
        </p:spPr>
        <p:txBody>
          <a:bodyPr/>
          <a:lstStyle/>
          <a:p>
            <a:fld id="{75C47369-19E2-4791-B101-DB9661BC3DFB}" type="slidenum">
              <a:rPr lang="fi-FI" smtClean="0"/>
              <a:pPr/>
              <a:t>10</a:t>
            </a:fld>
            <a:endParaRPr lang="fi-FI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1" t="21504" r="26340" b="8240"/>
          <a:stretch/>
        </p:blipFill>
        <p:spPr bwMode="auto">
          <a:xfrm>
            <a:off x="2555775" y="1340769"/>
            <a:ext cx="5955327" cy="4823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iruutu 6"/>
          <p:cNvSpPr txBox="1"/>
          <p:nvPr/>
        </p:nvSpPr>
        <p:spPr>
          <a:xfrm>
            <a:off x="666814" y="3306790"/>
            <a:ext cx="2104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i-FI" sz="1600" dirty="0" err="1" smtClean="0"/>
              <a:t>Konsumtion</a:t>
            </a:r>
            <a:r>
              <a:rPr lang="fi-FI" sz="1600" dirty="0" smtClean="0"/>
              <a:t> per </a:t>
            </a:r>
            <a:r>
              <a:rPr lang="fi-FI" sz="1600" dirty="0" err="1" smtClean="0"/>
              <a:t>dryckesdag</a:t>
            </a:r>
            <a:endParaRPr lang="fi-FI" sz="1600" dirty="0"/>
          </a:p>
        </p:txBody>
      </p:sp>
      <p:sp>
        <p:nvSpPr>
          <p:cNvPr id="8" name="Tekstiruutu 7"/>
          <p:cNvSpPr txBox="1"/>
          <p:nvPr/>
        </p:nvSpPr>
        <p:spPr>
          <a:xfrm>
            <a:off x="4278702" y="6137111"/>
            <a:ext cx="43969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sz="1400" dirty="0" err="1" smtClean="0"/>
              <a:t>Antal</a:t>
            </a:r>
            <a:r>
              <a:rPr lang="fi-FI" sz="1400" dirty="0" smtClean="0"/>
              <a:t> </a:t>
            </a:r>
            <a:r>
              <a:rPr lang="fi-FI" sz="1400" dirty="0" err="1" smtClean="0"/>
              <a:t>dryckesdagar</a:t>
            </a:r>
            <a:endParaRPr lang="fi-FI" sz="1400" dirty="0"/>
          </a:p>
        </p:txBody>
      </p:sp>
      <p:sp>
        <p:nvSpPr>
          <p:cNvPr id="10" name="Ellipsi 9"/>
          <p:cNvSpPr/>
          <p:nvPr/>
        </p:nvSpPr>
        <p:spPr>
          <a:xfrm>
            <a:off x="2771032" y="2717321"/>
            <a:ext cx="627776" cy="4054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27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Sammanfattning dryckesmönster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Många dricker alkohol i Sverige </a:t>
            </a:r>
          </a:p>
          <a:p>
            <a:endParaRPr lang="sv-SE" dirty="0" smtClean="0"/>
          </a:p>
          <a:p>
            <a:r>
              <a:rPr lang="sv-SE" dirty="0" smtClean="0"/>
              <a:t>Man dricker relativt sällan</a:t>
            </a:r>
          </a:p>
          <a:p>
            <a:endParaRPr lang="sv-SE" dirty="0" smtClean="0"/>
          </a:p>
          <a:p>
            <a:r>
              <a:rPr lang="sv-SE" dirty="0" smtClean="0"/>
              <a:t>Vanligt att dricka mycket per tillfälle</a:t>
            </a:r>
          </a:p>
          <a:p>
            <a:endParaRPr lang="sv-SE" dirty="0"/>
          </a:p>
          <a:p>
            <a:r>
              <a:rPr lang="sv-SE" dirty="0" smtClean="0"/>
              <a:t>Nord-syd skillnader i dryckesmönster finns </a:t>
            </a:r>
            <a:r>
              <a:rPr lang="sv-SE" dirty="0" smtClean="0"/>
              <a:t>kvar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3718642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>
          <a:xfrm>
            <a:off x="351692" y="202223"/>
            <a:ext cx="8335108" cy="1215415"/>
          </a:xfrm>
        </p:spPr>
        <p:txBody>
          <a:bodyPr>
            <a:normAutofit fontScale="90000"/>
          </a:bodyPr>
          <a:lstStyle/>
          <a:p>
            <a:r>
              <a:rPr lang="sv-SE" altLang="sv-SE" dirty="0" smtClean="0">
                <a:latin typeface="Calibri" pitchFamily="34" charset="0"/>
              </a:rPr>
              <a:t>Dryckesmotiv: varför dricker man alkoho</a:t>
            </a:r>
            <a:r>
              <a:rPr lang="sv-SE" altLang="sv-SE" sz="3600" dirty="0" smtClean="0">
                <a:latin typeface="Calibri" pitchFamily="34" charset="0"/>
              </a:rPr>
              <a:t>l? </a:t>
            </a:r>
            <a:br>
              <a:rPr lang="sv-SE" altLang="sv-SE" sz="3600" dirty="0" smtClean="0">
                <a:latin typeface="Calibri" pitchFamily="34" charset="0"/>
              </a:rPr>
            </a:br>
            <a:r>
              <a:rPr lang="sv-SE" altLang="sv-SE" sz="2200" dirty="0" smtClean="0">
                <a:latin typeface="Calibri" pitchFamily="34" charset="0"/>
              </a:rPr>
              <a:t>(frivillig fråga som 12 länder besvarade)</a:t>
            </a:r>
          </a:p>
        </p:txBody>
      </p:sp>
      <p:sp>
        <p:nvSpPr>
          <p:cNvPr id="18434" name="Platshållare för innehåll 2"/>
          <p:cNvSpPr>
            <a:spLocks noGrp="1"/>
          </p:cNvSpPr>
          <p:nvPr>
            <p:ph idx="1"/>
          </p:nvPr>
        </p:nvSpPr>
        <p:spPr>
          <a:xfrm>
            <a:off x="467544" y="1124744"/>
            <a:ext cx="8363272" cy="5145087"/>
          </a:xfrm>
        </p:spPr>
        <p:txBody>
          <a:bodyPr>
            <a:normAutofit/>
          </a:bodyPr>
          <a:lstStyle/>
          <a:p>
            <a:pPr lvl="1"/>
            <a:endParaRPr lang="sv-SE" altLang="sv-SE" dirty="0" smtClean="0">
              <a:latin typeface="Calibri" pitchFamily="34" charset="0"/>
            </a:endParaRPr>
          </a:p>
          <a:p>
            <a:pPr marL="457200" lvl="1" indent="0">
              <a:buNone/>
            </a:pPr>
            <a:endParaRPr lang="sv-SE" altLang="sv-SE" dirty="0" smtClean="0">
              <a:latin typeface="Calibri" pitchFamily="34" charset="0"/>
            </a:endParaRPr>
          </a:p>
        </p:txBody>
      </p:sp>
      <p:graphicFrame>
        <p:nvGraphicFramePr>
          <p:cNvPr id="18572" name="Tabell 185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398052"/>
              </p:ext>
            </p:extLst>
          </p:nvPr>
        </p:nvGraphicFramePr>
        <p:xfrm>
          <a:off x="582968" y="2264118"/>
          <a:ext cx="8229600" cy="3632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47316"/>
                <a:gridCol w="725851"/>
                <a:gridCol w="847649"/>
                <a:gridCol w="1214689"/>
                <a:gridCol w="747248"/>
                <a:gridCol w="646847"/>
              </a:tblGrid>
              <a:tr h="9081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Aldrig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1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Sällan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2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Ungefär hälften av gångerna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3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Oftast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Alltid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 dirty="0">
                          <a:effectLst/>
                        </a:rPr>
                        <a:t>MD_1. …du gillade känslan av berusning?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 dirty="0">
                          <a:effectLst/>
                        </a:rPr>
                        <a:t>MD_2. …det var roligt?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4054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 dirty="0">
                          <a:effectLst/>
                        </a:rPr>
                        <a:t>MD_3. …fester och andra sociala tillställningar blir roligare?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 dirty="0">
                          <a:effectLst/>
                        </a:rPr>
                        <a:t>MD_4. …bli full?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MD_5. …passa in i en grupp du tycker om?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MD_6 …inte känna dig utanför?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MD_7. …det hjälper när du känner dig deprimerad?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MD_8. …du tror att det är hälsosamt?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MD_9. …glömma alla problem?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MD_10. …det är en del av en bra kost?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02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MD_11. … det smakar gott?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8573" name="Rectangle 168"/>
          <p:cNvSpPr>
            <a:spLocks noChangeArrowheads="1"/>
          </p:cNvSpPr>
          <p:nvPr/>
        </p:nvSpPr>
        <p:spPr bwMode="auto">
          <a:xfrm>
            <a:off x="491706" y="1310014"/>
            <a:ext cx="739817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Om du tänker på de gånger du drack under de senaste 12 månaderna, vare </a:t>
            </a:r>
            <a:r>
              <a:rPr kumimoji="0" lang="sv-SE" altLang="sv-S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sv-SE" altLang="sv-S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 var öl, vin eller sprit, hur ofta drack du för att…: </a:t>
            </a:r>
            <a:endParaRPr kumimoji="0" lang="sv-SE" altLang="sv-S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Sätt kryss på varje rad.</a:t>
            </a:r>
            <a:endParaRPr kumimoji="0" lang="sv-SE" altLang="sv-S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6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>
          <a:xfrm>
            <a:off x="120770" y="274638"/>
            <a:ext cx="8816196" cy="1143000"/>
          </a:xfrm>
        </p:spPr>
        <p:txBody>
          <a:bodyPr>
            <a:normAutofit fontScale="90000"/>
          </a:bodyPr>
          <a:lstStyle/>
          <a:p>
            <a:r>
              <a:rPr lang="sv-SE" sz="4000" dirty="0" smtClean="0"/>
              <a:t>”För </a:t>
            </a:r>
            <a:r>
              <a:rPr lang="sv-SE" sz="4000" dirty="0"/>
              <a:t>att </a:t>
            </a:r>
            <a:r>
              <a:rPr lang="sv-SE" sz="4000" dirty="0" smtClean="0"/>
              <a:t>man gillar känslan av berusning” (%)</a:t>
            </a:r>
            <a:endParaRPr lang="sv-SE" altLang="sv-SE" dirty="0" smtClean="0">
              <a:latin typeface="Calibri" pitchFamily="34" charset="0"/>
            </a:endParaRPr>
          </a:p>
        </p:txBody>
      </p:sp>
      <p:sp>
        <p:nvSpPr>
          <p:cNvPr id="18434" name="Platshållare för innehåll 2"/>
          <p:cNvSpPr>
            <a:spLocks noGrp="1"/>
          </p:cNvSpPr>
          <p:nvPr>
            <p:ph idx="1"/>
          </p:nvPr>
        </p:nvSpPr>
        <p:spPr>
          <a:xfrm>
            <a:off x="467544" y="1124744"/>
            <a:ext cx="8363272" cy="5145087"/>
          </a:xfrm>
        </p:spPr>
        <p:txBody>
          <a:bodyPr>
            <a:normAutofit/>
          </a:bodyPr>
          <a:lstStyle/>
          <a:p>
            <a:pPr lvl="1"/>
            <a:endParaRPr lang="sv-SE" altLang="sv-SE" dirty="0" smtClean="0">
              <a:latin typeface="Calibri" pitchFamily="34" charset="0"/>
            </a:endParaRPr>
          </a:p>
          <a:p>
            <a:pPr lvl="1"/>
            <a:endParaRPr lang="sv-SE" altLang="sv-SE" dirty="0" smtClean="0">
              <a:latin typeface="Calibri" pitchFamily="34" charset="0"/>
            </a:endParaRPr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7576356"/>
              </p:ext>
            </p:extLst>
          </p:nvPr>
        </p:nvGraphicFramePr>
        <p:xfrm>
          <a:off x="467545" y="1417639"/>
          <a:ext cx="8219256" cy="460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882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 smtClean="0"/>
              <a:t>”För </a:t>
            </a:r>
            <a:r>
              <a:rPr lang="sv-SE" sz="4000" dirty="0"/>
              <a:t>att </a:t>
            </a:r>
            <a:r>
              <a:rPr lang="sv-SE" sz="4000" dirty="0" smtClean="0"/>
              <a:t>det är roligt” (%)</a:t>
            </a:r>
            <a:endParaRPr lang="sv-SE" altLang="sv-SE" dirty="0" smtClean="0">
              <a:latin typeface="Calibri" pitchFamily="34" charset="0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29970"/>
              </p:ext>
            </p:extLst>
          </p:nvPr>
        </p:nvGraphicFramePr>
        <p:xfrm>
          <a:off x="750497" y="1354347"/>
          <a:ext cx="7125419" cy="4718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80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 smtClean="0"/>
              <a:t>”För att festen blir roligare” (%)</a:t>
            </a:r>
            <a:endParaRPr lang="sv-SE" altLang="sv-SE" dirty="0" smtClean="0">
              <a:latin typeface="Calibri" pitchFamily="34" charset="0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3681102"/>
              </p:ext>
            </p:extLst>
          </p:nvPr>
        </p:nvGraphicFramePr>
        <p:xfrm>
          <a:off x="750497" y="1354347"/>
          <a:ext cx="7125419" cy="4718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2201439"/>
              </p:ext>
            </p:extLst>
          </p:nvPr>
        </p:nvGraphicFramePr>
        <p:xfrm>
          <a:off x="888521" y="1682151"/>
          <a:ext cx="6987395" cy="4166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1187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>
          <a:xfrm>
            <a:off x="396815" y="274638"/>
            <a:ext cx="8289985" cy="941687"/>
          </a:xfrm>
        </p:spPr>
        <p:txBody>
          <a:bodyPr>
            <a:normAutofit/>
          </a:bodyPr>
          <a:lstStyle/>
          <a:p>
            <a:r>
              <a:rPr lang="sv-SE" sz="4000" dirty="0" smtClean="0"/>
              <a:t>”För </a:t>
            </a:r>
            <a:r>
              <a:rPr lang="sv-SE" sz="4000" dirty="0"/>
              <a:t>att </a:t>
            </a:r>
            <a:r>
              <a:rPr lang="sv-SE" sz="4000" dirty="0" smtClean="0"/>
              <a:t>bli full” (%)</a:t>
            </a:r>
            <a:endParaRPr lang="sv-SE" altLang="sv-SE" dirty="0" smtClean="0">
              <a:latin typeface="Calibri" pitchFamily="34" charset="0"/>
            </a:endParaRPr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4139684"/>
              </p:ext>
            </p:extLst>
          </p:nvPr>
        </p:nvGraphicFramePr>
        <p:xfrm>
          <a:off x="468313" y="1125538"/>
          <a:ext cx="8362950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915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>
          <a:xfrm>
            <a:off x="396815" y="248760"/>
            <a:ext cx="8289985" cy="941687"/>
          </a:xfrm>
        </p:spPr>
        <p:txBody>
          <a:bodyPr>
            <a:normAutofit/>
          </a:bodyPr>
          <a:lstStyle/>
          <a:p>
            <a:r>
              <a:rPr lang="sv-SE" sz="4000" dirty="0" smtClean="0"/>
              <a:t>”För </a:t>
            </a:r>
            <a:r>
              <a:rPr lang="sv-SE" sz="4000" dirty="0"/>
              <a:t>att </a:t>
            </a:r>
            <a:r>
              <a:rPr lang="sv-SE" sz="4000" dirty="0" smtClean="0"/>
              <a:t>passa in i gruppen” (%)</a:t>
            </a:r>
            <a:endParaRPr lang="sv-SE" altLang="sv-SE" dirty="0" smtClean="0">
              <a:latin typeface="Calibri" pitchFamily="34" charset="0"/>
            </a:endParaRPr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733472"/>
              </p:ext>
            </p:extLst>
          </p:nvPr>
        </p:nvGraphicFramePr>
        <p:xfrm>
          <a:off x="638354" y="1475118"/>
          <a:ext cx="7151299" cy="4487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0257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>
          <a:xfrm>
            <a:off x="396815" y="274638"/>
            <a:ext cx="8289985" cy="941687"/>
          </a:xfrm>
        </p:spPr>
        <p:txBody>
          <a:bodyPr>
            <a:normAutofit fontScale="90000"/>
          </a:bodyPr>
          <a:lstStyle/>
          <a:p>
            <a:r>
              <a:rPr lang="sv-SE" sz="4000" dirty="0" smtClean="0"/>
              <a:t>”För </a:t>
            </a:r>
            <a:r>
              <a:rPr lang="sv-SE" sz="4000" dirty="0"/>
              <a:t>att </a:t>
            </a:r>
            <a:r>
              <a:rPr lang="sv-SE" sz="4000" dirty="0" smtClean="0"/>
              <a:t>det hjälper när man känner sig deprimerad” (%)</a:t>
            </a:r>
            <a:endParaRPr lang="sv-SE" altLang="sv-SE" dirty="0" smtClean="0">
              <a:latin typeface="Calibri" pitchFamily="34" charset="0"/>
            </a:endParaRPr>
          </a:p>
        </p:txBody>
      </p:sp>
      <p:graphicFrame>
        <p:nvGraphicFramePr>
          <p:cNvPr id="6" name="Platshållare för innehåll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1573915"/>
              </p:ext>
            </p:extLst>
          </p:nvPr>
        </p:nvGraphicFramePr>
        <p:xfrm>
          <a:off x="457200" y="1393166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06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>
          <a:xfrm>
            <a:off x="396815" y="274638"/>
            <a:ext cx="8289985" cy="941687"/>
          </a:xfrm>
        </p:spPr>
        <p:txBody>
          <a:bodyPr>
            <a:normAutofit/>
          </a:bodyPr>
          <a:lstStyle/>
          <a:p>
            <a:r>
              <a:rPr lang="sv-SE" sz="4000" dirty="0" smtClean="0"/>
              <a:t>”För </a:t>
            </a:r>
            <a:r>
              <a:rPr lang="sv-SE" sz="4000" dirty="0"/>
              <a:t>att </a:t>
            </a:r>
            <a:r>
              <a:rPr lang="sv-SE" sz="4000" dirty="0" smtClean="0"/>
              <a:t>det är hälsosamt” (%)</a:t>
            </a:r>
            <a:endParaRPr lang="sv-SE" altLang="sv-SE" dirty="0" smtClean="0">
              <a:latin typeface="Calibri" pitchFamily="34" charset="0"/>
            </a:endParaRPr>
          </a:p>
        </p:txBody>
      </p:sp>
      <p:graphicFrame>
        <p:nvGraphicFramePr>
          <p:cNvPr id="7" name="Platshållare för innehåll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062071"/>
              </p:ext>
            </p:extLst>
          </p:nvPr>
        </p:nvGraphicFramePr>
        <p:xfrm>
          <a:off x="396815" y="1108494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587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Sammanfattning dryckesmotiv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8189" y="1246518"/>
            <a:ext cx="8229600" cy="4474344"/>
          </a:xfrm>
        </p:spPr>
        <p:txBody>
          <a:bodyPr/>
          <a:lstStyle/>
          <a:p>
            <a:pPr marL="0" indent="0">
              <a:buNone/>
            </a:pPr>
            <a:endParaRPr lang="sv-SE" dirty="0" smtClean="0"/>
          </a:p>
          <a:p>
            <a:r>
              <a:rPr lang="sv-SE" dirty="0" smtClean="0"/>
              <a:t>I Sverige dricker man för att det är roligt och för att bli berusad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smtClean="0"/>
              <a:t>Inte för att passa in</a:t>
            </a:r>
          </a:p>
          <a:p>
            <a:endParaRPr lang="sv-SE" dirty="0" smtClean="0"/>
          </a:p>
          <a:p>
            <a:r>
              <a:rPr lang="sv-SE" dirty="0" smtClean="0"/>
              <a:t>Inte </a:t>
            </a:r>
            <a:r>
              <a:rPr lang="sv-SE" dirty="0"/>
              <a:t>för att </a:t>
            </a:r>
            <a:r>
              <a:rPr lang="sv-SE" dirty="0" smtClean="0"/>
              <a:t>det är bra för hälsan eller för att hantera problem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3039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>
          <a:xfrm>
            <a:off x="232913" y="0"/>
            <a:ext cx="8453887" cy="1143000"/>
          </a:xfrm>
        </p:spPr>
        <p:txBody>
          <a:bodyPr/>
          <a:lstStyle/>
          <a:p>
            <a:r>
              <a:rPr lang="sv-SE" altLang="sv-SE" dirty="0" smtClean="0">
                <a:latin typeface="Calibri" pitchFamily="34" charset="0"/>
              </a:rPr>
              <a:t>Alkoholproblem</a:t>
            </a:r>
          </a:p>
        </p:txBody>
      </p:sp>
      <p:sp>
        <p:nvSpPr>
          <p:cNvPr id="18434" name="Platshållare för innehåll 2"/>
          <p:cNvSpPr>
            <a:spLocks noGrp="1"/>
          </p:cNvSpPr>
          <p:nvPr>
            <p:ph idx="1"/>
          </p:nvPr>
        </p:nvSpPr>
        <p:spPr>
          <a:xfrm>
            <a:off x="467544" y="1288646"/>
            <a:ext cx="8363272" cy="514508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sv-SE" altLang="sv-SE" b="1" dirty="0" smtClean="0">
                <a:latin typeface="Calibri" pitchFamily="34" charset="0"/>
              </a:rPr>
              <a:t>Rapid </a:t>
            </a:r>
            <a:r>
              <a:rPr lang="sv-SE" altLang="sv-SE" b="1" dirty="0" err="1" smtClean="0">
                <a:latin typeface="Calibri" pitchFamily="34" charset="0"/>
              </a:rPr>
              <a:t>Alcohol</a:t>
            </a:r>
            <a:r>
              <a:rPr lang="sv-SE" altLang="sv-SE" b="1" dirty="0" smtClean="0">
                <a:latin typeface="Calibri" pitchFamily="34" charset="0"/>
              </a:rPr>
              <a:t> Problems </a:t>
            </a:r>
            <a:r>
              <a:rPr lang="sv-SE" altLang="sv-SE" b="1" dirty="0" err="1" smtClean="0">
                <a:latin typeface="Calibri" pitchFamily="34" charset="0"/>
              </a:rPr>
              <a:t>Screen</a:t>
            </a:r>
            <a:r>
              <a:rPr lang="sv-SE" altLang="sv-SE" b="1" dirty="0" smtClean="0">
                <a:latin typeface="Calibri" pitchFamily="34" charset="0"/>
              </a:rPr>
              <a:t> (RAPS4) </a:t>
            </a:r>
          </a:p>
          <a:p>
            <a:pPr marL="457200" lvl="1" indent="0">
              <a:buNone/>
            </a:pPr>
            <a:endParaRPr lang="sv-SE" sz="2000" b="1" dirty="0" smtClean="0"/>
          </a:p>
          <a:p>
            <a:pPr marL="914400" lvl="1" indent="-457200">
              <a:buFont typeface="+mj-lt"/>
              <a:buAutoNum type="arabicPeriod"/>
            </a:pPr>
            <a:r>
              <a:rPr lang="sv-SE" sz="2000" b="1" dirty="0" smtClean="0">
                <a:latin typeface="+mn-lt"/>
              </a:rPr>
              <a:t>Har </a:t>
            </a:r>
            <a:r>
              <a:rPr lang="sv-SE" sz="2000" b="1" dirty="0">
                <a:latin typeface="+mn-lt"/>
              </a:rPr>
              <a:t>du haft skuldkänslor eller känt ånger efter att du har druckit alkohol</a:t>
            </a:r>
            <a:r>
              <a:rPr lang="sv-SE" sz="2000" b="1" dirty="0" smtClean="0">
                <a:latin typeface="+mn-lt"/>
              </a:rPr>
              <a:t>?</a:t>
            </a:r>
          </a:p>
          <a:p>
            <a:pPr marL="914400" lvl="1" indent="-457200">
              <a:buFont typeface="+mj-lt"/>
              <a:buAutoNum type="arabicPeriod"/>
            </a:pPr>
            <a:endParaRPr lang="sv-SE" sz="2000" b="1" dirty="0" smtClean="0">
              <a:latin typeface="+mn-lt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sv-SE" sz="2000" b="1" dirty="0" smtClean="0">
                <a:latin typeface="+mn-lt"/>
              </a:rPr>
              <a:t>Har </a:t>
            </a:r>
            <a:r>
              <a:rPr lang="sv-SE" sz="2000" b="1" dirty="0">
                <a:latin typeface="+mn-lt"/>
              </a:rPr>
              <a:t>en vän eller familjemedlem berättat om saker du sagt eller gjort i samband med att du druckit alkohol men som du själv inte kommer ihåg?</a:t>
            </a:r>
            <a:endParaRPr lang="sv-SE" sz="2000" dirty="0">
              <a:latin typeface="+mn-lt"/>
            </a:endParaRPr>
          </a:p>
          <a:p>
            <a:pPr marL="914400" lvl="1" indent="-457200">
              <a:buFont typeface="+mj-lt"/>
              <a:buAutoNum type="arabicPeriod"/>
            </a:pPr>
            <a:endParaRPr lang="sv-SE" altLang="sv-SE" sz="2000" dirty="0" smtClean="0">
              <a:latin typeface="+mn-lt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sv-SE" sz="2000" b="1" dirty="0" smtClean="0">
                <a:latin typeface="+mn-lt"/>
              </a:rPr>
              <a:t>Har </a:t>
            </a:r>
            <a:r>
              <a:rPr lang="sv-SE" sz="2000" b="1" dirty="0">
                <a:latin typeface="+mn-lt"/>
              </a:rPr>
              <a:t>du misslyckats med att göra sådant som normalt förväntas av dig på grund av att du druckit alkohol?</a:t>
            </a:r>
            <a:endParaRPr lang="sv-SE" sz="2000" dirty="0">
              <a:latin typeface="+mn-lt"/>
            </a:endParaRPr>
          </a:p>
          <a:p>
            <a:pPr marL="914400" lvl="1" indent="-457200">
              <a:buFont typeface="+mj-lt"/>
              <a:buAutoNum type="arabicPeriod"/>
            </a:pPr>
            <a:endParaRPr lang="sv-SE" altLang="sv-SE" sz="2000" dirty="0" smtClean="0">
              <a:latin typeface="+mn-lt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sv-SE" sz="2000" b="1" dirty="0">
                <a:latin typeface="+mn-lt"/>
              </a:rPr>
              <a:t>Har det hänt att du har druckit alkohol på morgonen det första du gör?</a:t>
            </a:r>
            <a:endParaRPr lang="sv-SE" altLang="sv-SE" sz="2000" dirty="0" smtClean="0">
              <a:latin typeface="+mn-lt"/>
            </a:endParaRPr>
          </a:p>
          <a:p>
            <a:pPr marL="971550" lvl="1" indent="-514350">
              <a:buFont typeface="+mj-lt"/>
              <a:buAutoNum type="arabicPeriod"/>
            </a:pPr>
            <a:endParaRPr lang="sv-SE" altLang="sv-SE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86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4000" dirty="0" smtClean="0"/>
              <a:t>..skuldkänslor </a:t>
            </a:r>
            <a:r>
              <a:rPr lang="sv-SE" sz="4000" dirty="0"/>
              <a:t>eller känt </a:t>
            </a:r>
            <a:r>
              <a:rPr lang="sv-SE" sz="4000" dirty="0" smtClean="0"/>
              <a:t>ånger.. (%)</a:t>
            </a:r>
            <a:endParaRPr lang="sv-SE" dirty="0"/>
          </a:p>
        </p:txBody>
      </p:sp>
      <p:graphicFrame>
        <p:nvGraphicFramePr>
          <p:cNvPr id="6" name="Platshållare för innehåll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3518650"/>
              </p:ext>
            </p:extLst>
          </p:nvPr>
        </p:nvGraphicFramePr>
        <p:xfrm>
          <a:off x="457200" y="1281113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4985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9781" y="138024"/>
            <a:ext cx="8497019" cy="1143000"/>
          </a:xfrm>
        </p:spPr>
        <p:txBody>
          <a:bodyPr>
            <a:normAutofit fontScale="90000"/>
          </a:bodyPr>
          <a:lstStyle/>
          <a:p>
            <a:r>
              <a:rPr lang="sv-SE" sz="4000" dirty="0" smtClean="0"/>
              <a:t>..gjort eller sagt saker du inte minns.. (%)</a:t>
            </a:r>
            <a:endParaRPr lang="sv-SE" dirty="0"/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230014"/>
              </p:ext>
            </p:extLst>
          </p:nvPr>
        </p:nvGraphicFramePr>
        <p:xfrm>
          <a:off x="327025" y="1285875"/>
          <a:ext cx="8359775" cy="4752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7662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36430" y="1380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sz="4000" dirty="0" smtClean="0"/>
              <a:t>..inte klarat göra det som förväntades av dig	.. (%)</a:t>
            </a:r>
            <a:endParaRPr lang="sv-SE" dirty="0"/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8644753"/>
              </p:ext>
            </p:extLst>
          </p:nvPr>
        </p:nvGraphicFramePr>
        <p:xfrm>
          <a:off x="664234" y="1281025"/>
          <a:ext cx="7901796" cy="4800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6570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36430" y="138024"/>
            <a:ext cx="8229600" cy="1143000"/>
          </a:xfrm>
        </p:spPr>
        <p:txBody>
          <a:bodyPr>
            <a:normAutofit/>
          </a:bodyPr>
          <a:lstStyle/>
          <a:p>
            <a:r>
              <a:rPr lang="sv-SE" sz="4000" dirty="0" smtClean="0"/>
              <a:t>..tagit en drink på morgonen.. (%)</a:t>
            </a:r>
            <a:endParaRPr lang="sv-SE" dirty="0"/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1969122"/>
              </p:ext>
            </p:extLst>
          </p:nvPr>
        </p:nvGraphicFramePr>
        <p:xfrm>
          <a:off x="1095555" y="1281025"/>
          <a:ext cx="7211683" cy="4636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6993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Utsatthet för andras drickande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15660" y="1417638"/>
            <a:ext cx="8471140" cy="4656907"/>
          </a:xfrm>
        </p:spPr>
        <p:txBody>
          <a:bodyPr/>
          <a:lstStyle/>
          <a:p>
            <a:endParaRPr lang="sv-SE" dirty="0" smtClean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5071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70936" y="189781"/>
            <a:ext cx="8315864" cy="1227857"/>
          </a:xfrm>
        </p:spPr>
        <p:txBody>
          <a:bodyPr>
            <a:normAutofit/>
          </a:bodyPr>
          <a:lstStyle/>
          <a:p>
            <a:r>
              <a:rPr lang="sv-SE" sz="2800" dirty="0" smtClean="0"/>
              <a:t>Påverkats negativt av drickande hos närstående eller främling under senaste året</a:t>
            </a:r>
            <a:endParaRPr lang="sv-SE" sz="28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328468"/>
            <a:ext cx="8229600" cy="4746077"/>
          </a:xfrm>
        </p:spPr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726019"/>
              </p:ext>
            </p:extLst>
          </p:nvPr>
        </p:nvGraphicFramePr>
        <p:xfrm>
          <a:off x="888521" y="1828800"/>
          <a:ext cx="6547449" cy="3899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706769"/>
              </p:ext>
            </p:extLst>
          </p:nvPr>
        </p:nvGraphicFramePr>
        <p:xfrm>
          <a:off x="905774" y="1725283"/>
          <a:ext cx="7108166" cy="4080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9769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Påverkats negativt av drickande hos främling</a:t>
            </a:r>
            <a:endParaRPr lang="sv-SE" dirty="0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/>
          </p:nvPr>
        </p:nvGraphicFramePr>
        <p:xfrm>
          <a:off x="888521" y="1828800"/>
          <a:ext cx="6547449" cy="3899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Diagram 8"/>
          <p:cNvGraphicFramePr>
            <a:graphicFrameLocks/>
          </p:cNvGraphicFramePr>
          <p:nvPr>
            <p:extLst/>
          </p:nvPr>
        </p:nvGraphicFramePr>
        <p:xfrm>
          <a:off x="948905" y="1526875"/>
          <a:ext cx="7384211" cy="4339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4764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40544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Påverkats negativt av drickande hos närstående</a:t>
            </a:r>
            <a:endParaRPr lang="sv-SE" dirty="0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992958"/>
              </p:ext>
            </p:extLst>
          </p:nvPr>
        </p:nvGraphicFramePr>
        <p:xfrm>
          <a:off x="612475" y="1742535"/>
          <a:ext cx="7910423" cy="4270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556095"/>
              </p:ext>
            </p:extLst>
          </p:nvPr>
        </p:nvGraphicFramePr>
        <p:xfrm>
          <a:off x="612474" y="1548443"/>
          <a:ext cx="7824159" cy="4464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3194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40544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dirty="0"/>
              <a:t>Har någon i sitt liv som dricker för mycket </a:t>
            </a:r>
            <a:r>
              <a:rPr lang="sv-SE" sz="1600" dirty="0" smtClean="0"/>
              <a:t>(filterfråga för fråga om utsatthet för närståendes drickande)</a:t>
            </a:r>
            <a:r>
              <a:rPr lang="sv-SE" sz="2700" dirty="0" smtClean="0"/>
              <a:t> </a:t>
            </a:r>
            <a:endParaRPr lang="sv-SE" sz="2700" dirty="0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992958"/>
              </p:ext>
            </p:extLst>
          </p:nvPr>
        </p:nvGraphicFramePr>
        <p:xfrm>
          <a:off x="612475" y="1742535"/>
          <a:ext cx="7910423" cy="4270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0476809"/>
              </p:ext>
            </p:extLst>
          </p:nvPr>
        </p:nvGraphicFramePr>
        <p:xfrm>
          <a:off x="944617" y="1707777"/>
          <a:ext cx="6357620" cy="4339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2707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58792" y="274638"/>
            <a:ext cx="8428008" cy="11430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Sammanfattning skador för den som dricker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 smtClean="0"/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Sverige högt på berusningsrelaterade problem som ånger, blackout och att inte fullgöra plikter</a:t>
            </a:r>
          </a:p>
          <a:p>
            <a:pPr marL="514350" indent="-514350">
              <a:buFont typeface="+mj-lt"/>
              <a:buAutoNum type="arabicPeriod"/>
            </a:pPr>
            <a:endParaRPr lang="sv-SE" dirty="0" smtClean="0"/>
          </a:p>
          <a:p>
            <a:pPr marL="514350" indent="-514350">
              <a:buFont typeface="+mj-lt"/>
              <a:buAutoNum type="arabicPeriod"/>
            </a:pPr>
            <a:r>
              <a:rPr lang="sv-SE" dirty="0" err="1" smtClean="0"/>
              <a:t>GenomsnittIig</a:t>
            </a:r>
            <a:r>
              <a:rPr lang="sv-SE" dirty="0" smtClean="0"/>
              <a:t> förekomst av att ta </a:t>
            </a:r>
            <a:r>
              <a:rPr lang="sv-SE" dirty="0" smtClean="0"/>
              <a:t>en återställare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34640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Sammanfattning </a:t>
            </a:r>
            <a:r>
              <a:rPr lang="sv-SE" dirty="0" smtClean="0"/>
              <a:t>utsatthet för andras drickande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 smtClean="0"/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54 procent har påverkats negativt av andras drickande (genomsnitt=63%)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43 </a:t>
            </a:r>
            <a:r>
              <a:rPr lang="sv-SE" dirty="0"/>
              <a:t>procent har påverkats negativt av </a:t>
            </a:r>
            <a:r>
              <a:rPr lang="sv-SE" dirty="0" smtClean="0"/>
              <a:t>främlings drickande (genomsnitt=42%)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28 </a:t>
            </a:r>
            <a:r>
              <a:rPr lang="sv-SE" dirty="0"/>
              <a:t>procent har påverkats negativt av </a:t>
            </a:r>
            <a:r>
              <a:rPr lang="sv-SE" dirty="0" smtClean="0"/>
              <a:t>närståendes drickande </a:t>
            </a:r>
            <a:r>
              <a:rPr lang="sv-SE" dirty="0"/>
              <a:t>(</a:t>
            </a:r>
            <a:r>
              <a:rPr lang="sv-SE" dirty="0" smtClean="0"/>
              <a:t>genomsnitt=45%)*</a:t>
            </a:r>
          </a:p>
          <a:p>
            <a:pPr marL="514350" indent="-514350">
              <a:buFont typeface="+mj-lt"/>
              <a:buAutoNum type="arabicPeriod"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*frågan annorlunda i Sverige </a:t>
            </a:r>
            <a:endParaRPr lang="sv-SE" dirty="0"/>
          </a:p>
          <a:p>
            <a:pPr marL="514350" indent="-514350">
              <a:buFont typeface="+mj-lt"/>
              <a:buAutoNum type="arabicPeriod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148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Attityder till alkoholpolitik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 smtClean="0"/>
          </a:p>
          <a:p>
            <a:pPr marL="514350" indent="-514350">
              <a:buFont typeface="+mj-lt"/>
              <a:buAutoNum type="arabicPeriod"/>
            </a:pPr>
            <a:r>
              <a:rPr lang="sv-SE" sz="32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Är </a:t>
            </a:r>
            <a:r>
              <a:rPr lang="sv-SE" sz="3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alkohol en speciell vara</a:t>
            </a:r>
            <a:r>
              <a:rPr lang="sv-SE" sz="32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sv-SE" sz="3200" dirty="0" smtClean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sv-SE" sz="32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Vem har ansvar </a:t>
            </a:r>
            <a:r>
              <a:rPr lang="sv-SE" sz="3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för att minska </a:t>
            </a:r>
            <a:r>
              <a:rPr lang="sv-SE" sz="32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problem</a:t>
            </a:r>
            <a:endParaRPr lang="sv-SE" sz="3200" dirty="0" smtClean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endParaRPr lang="sv-SE" sz="3200" dirty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sv-SE" sz="3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Vilka alkoholpolitiska insatser har stöd?</a:t>
            </a:r>
            <a:endParaRPr lang="sv-SE" sz="3200" dirty="0" smtClean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97804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5057" y="0"/>
            <a:ext cx="8229600" cy="1143000"/>
          </a:xfrm>
        </p:spPr>
        <p:txBody>
          <a:bodyPr>
            <a:normAutofit/>
          </a:bodyPr>
          <a:lstStyle/>
          <a:p>
            <a:r>
              <a:rPr lang="sv-SE" sz="3200" dirty="0" smtClean="0"/>
              <a:t>Frågorna – resultaten presenteras som 1+2.</a:t>
            </a:r>
            <a:endParaRPr lang="sv-SE" sz="3200" dirty="0"/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1027981"/>
              </p:ext>
            </p:extLst>
          </p:nvPr>
        </p:nvGraphicFramePr>
        <p:xfrm>
          <a:off x="345057" y="1039291"/>
          <a:ext cx="8341743" cy="533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87353"/>
                <a:gridCol w="1116125"/>
                <a:gridCol w="1116125"/>
                <a:gridCol w="1061070"/>
                <a:gridCol w="1061070"/>
              </a:tblGrid>
              <a:tr h="547061"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tx1"/>
                          </a:solidFill>
                          <a:effectLst/>
                        </a:rPr>
                        <a:t>Instämmer helt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solidFill>
                            <a:schemeClr val="tx1"/>
                          </a:solidFill>
                          <a:effectLst/>
                        </a:rPr>
                        <a:t>Instämmer delvis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sv-SE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Tar delvis avstånd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3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Tar helt avstånd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4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470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AP_1. Alkohol är en vara som vilken som helst och behöver inte några speciella restriktioner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470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 dirty="0">
                          <a:effectLst/>
                        </a:rPr>
                        <a:t>AP_2. Vuxna människor är själva ansvariga för att skydda sig från skador av sin alkoholkonsumtion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470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AP_4. Antalet butiker som säljer alkohol bör hållas lågt för att minska alkoholrelaterade skador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470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AP_5. Priset på alkohol bör vara högt för att minska alkoholrelaterade skador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7061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AP_6. Utbildning och information om alkohol bör vara den viktigaste strategin för att minska alkoholrelaterade skador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2354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AP_7. Alkoholreklam bör vara förbjudet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7061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AP_8. Polisen bör ha befogenhet att genomföra slumpmässiga nykterhetskontroller av bilföraren även utan misstanke om rattfylleri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470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AP_9. Varningstexter om alkoholens risker ska visas på alkoholförpackningar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470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AP_10. Det bör finnas begränsningar för hur sent på kvällen man ska kunna köpa alkohol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470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sv-SE" sz="1400">
                          <a:effectLst/>
                        </a:rPr>
                        <a:t>AP_11. Föräldrar, och inte staten, borde få bestämma när deras barn ska få börja dricka alkohol 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85376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3600" dirty="0"/>
              <a:t>Alkohol är en </a:t>
            </a:r>
            <a:r>
              <a:rPr lang="sv-SE" sz="3600" dirty="0" smtClean="0"/>
              <a:t>vara </a:t>
            </a:r>
            <a:r>
              <a:rPr lang="sv-SE" sz="3600" dirty="0"/>
              <a:t>vilken som helst och behöver inte några speciella restriktioner</a:t>
            </a:r>
            <a:endParaRPr lang="sv-SE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Platshållare för innehåll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152721"/>
              </p:ext>
            </p:extLst>
          </p:nvPr>
        </p:nvGraphicFramePr>
        <p:xfrm>
          <a:off x="457200" y="1600200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77243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3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Vuxna människor är själva ansvariga för att skydda sig från skador av sin alkoholkonsumtion</a:t>
            </a:r>
            <a:endParaRPr lang="sv-SE" sz="2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470769"/>
              </p:ext>
            </p:extLst>
          </p:nvPr>
        </p:nvGraphicFramePr>
        <p:xfrm>
          <a:off x="457200" y="1600200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16766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3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Stat och myndigheter har ansvar att skydda människor från att skadas av sin alkoholkonsumtion</a:t>
            </a:r>
            <a:endParaRPr lang="sv-SE" sz="2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Platshållare för innehåll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462565"/>
              </p:ext>
            </p:extLst>
          </p:nvPr>
        </p:nvGraphicFramePr>
        <p:xfrm>
          <a:off x="457200" y="1600200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5984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Föräldrar, och inte staten, borde få bestämma när deras barn ska få börja dricka alkohol</a:t>
            </a:r>
            <a:endParaRPr lang="sv-SE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Platshållare för innehåll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782788"/>
              </p:ext>
            </p:extLst>
          </p:nvPr>
        </p:nvGraphicFramePr>
        <p:xfrm>
          <a:off x="457200" y="1600200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99655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2800" dirty="0"/>
              <a:t>Priset på alkohol bör vara högt för att minska alkoholrelaterade skador</a:t>
            </a:r>
            <a:endParaRPr lang="sv-S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6063116"/>
              </p:ext>
            </p:extLst>
          </p:nvPr>
        </p:nvGraphicFramePr>
        <p:xfrm>
          <a:off x="457200" y="1600200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8961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2800" dirty="0"/>
              <a:t>Antalet butiker som säljer alkohol bör hållas lågt för att minska alkoholrelaterade skador</a:t>
            </a:r>
            <a:endParaRPr lang="sv-S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8444575"/>
              </p:ext>
            </p:extLst>
          </p:nvPr>
        </p:nvGraphicFramePr>
        <p:xfrm>
          <a:off x="457200" y="1600200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46482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60717" y="274638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2800" dirty="0"/>
              <a:t>Det bör finnas begränsningar för hur sent på kvällen man ska kunna köpa alkohol</a:t>
            </a:r>
            <a:endParaRPr lang="sv-SE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0628879"/>
              </p:ext>
            </p:extLst>
          </p:nvPr>
        </p:nvGraphicFramePr>
        <p:xfrm>
          <a:off x="457200" y="1600200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3568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2800" dirty="0"/>
              <a:t>Varningstexter om alkoholens risker ska visas på alkoholförpackningar</a:t>
            </a:r>
            <a:endParaRPr lang="sv-SE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3936317"/>
              </p:ext>
            </p:extLst>
          </p:nvPr>
        </p:nvGraphicFramePr>
        <p:xfrm>
          <a:off x="819509" y="1600201"/>
          <a:ext cx="7487729" cy="4474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39739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2800" dirty="0" smtClean="0"/>
              <a:t>Alkoholreklam bör vara förbjudet</a:t>
            </a:r>
            <a:endParaRPr lang="sv-SE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0502945"/>
              </p:ext>
            </p:extLst>
          </p:nvPr>
        </p:nvGraphicFramePr>
        <p:xfrm>
          <a:off x="457200" y="1417637"/>
          <a:ext cx="7910423" cy="4656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71552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2800" dirty="0"/>
              <a:t>Utbildning och information om alkohol bör vara den viktigaste strategin för att minska alkoholrelaterade skador</a:t>
            </a:r>
            <a:endParaRPr lang="sv-S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161798"/>
              </p:ext>
            </p:extLst>
          </p:nvPr>
        </p:nvGraphicFramePr>
        <p:xfrm>
          <a:off x="457200" y="1600200"/>
          <a:ext cx="82296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9525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Sammanfattning attityder till alkoholpolitik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v-SE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Få svenskar tycker att alkohol är en vara som andra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Många tycker att vuxna har ett ansvar att skydda sig själva men </a:t>
            </a:r>
            <a:r>
              <a:rPr lang="sv-SE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att föräldrar inte bör bestämma </a:t>
            </a:r>
            <a:r>
              <a:rPr lang="sv-SE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när barnen ska börja dricka.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>
                <a:latin typeface="+mn-lt"/>
                <a:cs typeface="Times New Roman" panose="02020603050405020304" pitchFamily="18" charset="0"/>
              </a:rPr>
              <a:t>Genomsnittlig uppfattning om att stat/myndighet har ansvar för att minska problem</a:t>
            </a:r>
            <a:endParaRPr lang="sv-SE" dirty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sv-SE" dirty="0" smtClean="0">
                <a:latin typeface="+mn-lt"/>
              </a:rPr>
              <a:t>Relativt många svenskar </a:t>
            </a:r>
            <a:r>
              <a:rPr lang="sv-SE" dirty="0" smtClean="0">
                <a:latin typeface="+mn-lt"/>
              </a:rPr>
              <a:t>är för </a:t>
            </a:r>
            <a:r>
              <a:rPr lang="sv-SE" dirty="0" smtClean="0">
                <a:latin typeface="+mn-lt"/>
              </a:rPr>
              <a:t>restriktioner i tillgänglighet men </a:t>
            </a:r>
            <a:r>
              <a:rPr lang="sv-SE" dirty="0" smtClean="0">
                <a:latin typeface="+mn-lt"/>
              </a:rPr>
              <a:t>utmärker sig inte vad gäller stöd för </a:t>
            </a:r>
            <a:r>
              <a:rPr lang="sv-SE" dirty="0" smtClean="0">
                <a:latin typeface="+mn-lt"/>
              </a:rPr>
              <a:t>varningstexter eller utbildning/info</a:t>
            </a:r>
            <a:endParaRPr lang="sv-S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012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>
                <a:latin typeface="Calibri" pitchFamily="34" charset="0"/>
              </a:rPr>
              <a:t>Var dricker man - dryckeskontext</a:t>
            </a:r>
          </a:p>
        </p:txBody>
      </p:sp>
      <p:sp>
        <p:nvSpPr>
          <p:cNvPr id="18434" name="Platshållare för innehåll 2"/>
          <p:cNvSpPr>
            <a:spLocks noGrp="1"/>
          </p:cNvSpPr>
          <p:nvPr>
            <p:ph idx="1"/>
          </p:nvPr>
        </p:nvSpPr>
        <p:spPr>
          <a:xfrm>
            <a:off x="467544" y="1124744"/>
            <a:ext cx="8363272" cy="5145087"/>
          </a:xfrm>
        </p:spPr>
        <p:txBody>
          <a:bodyPr>
            <a:normAutofit/>
          </a:bodyPr>
          <a:lstStyle/>
          <a:p>
            <a:pPr lvl="1"/>
            <a:endParaRPr lang="sv-SE" altLang="sv-SE" dirty="0" smtClean="0">
              <a:latin typeface="Calibri" pitchFamily="34" charset="0"/>
            </a:endParaRPr>
          </a:p>
          <a:p>
            <a:pPr lvl="1"/>
            <a:r>
              <a:rPr lang="sv-SE" sz="3200" dirty="0" smtClean="0"/>
              <a:t>Till maten</a:t>
            </a:r>
          </a:p>
          <a:p>
            <a:pPr lvl="1"/>
            <a:r>
              <a:rPr lang="sv-SE" sz="3200" dirty="0" smtClean="0"/>
              <a:t>På krogen</a:t>
            </a:r>
          </a:p>
          <a:p>
            <a:pPr lvl="1"/>
            <a:r>
              <a:rPr lang="sv-SE" sz="3200" dirty="0" smtClean="0"/>
              <a:t>Familjen</a:t>
            </a:r>
          </a:p>
          <a:p>
            <a:pPr lvl="1"/>
            <a:r>
              <a:rPr lang="sv-SE" sz="3200" dirty="0" smtClean="0"/>
              <a:t>Ensam (utan sällskap av andra)</a:t>
            </a:r>
            <a:endParaRPr lang="sv-SE" sz="3200" dirty="0" smtClean="0"/>
          </a:p>
          <a:p>
            <a:pPr lvl="1"/>
            <a:endParaRPr lang="sv-SE" altLang="sv-SE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88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altLang="sv-SE" dirty="0" smtClean="0">
                <a:latin typeface="Calibri" pitchFamily="34" charset="0"/>
              </a:rPr>
              <a:t>Dricka alkohol </a:t>
            </a:r>
            <a:r>
              <a:rPr lang="sv-SE" altLang="sv-SE" u="sng" dirty="0" smtClean="0">
                <a:latin typeface="Calibri" pitchFamily="34" charset="0"/>
              </a:rPr>
              <a:t>till maten</a:t>
            </a:r>
            <a:r>
              <a:rPr lang="sv-SE" altLang="sv-SE" dirty="0" smtClean="0">
                <a:latin typeface="Calibri" pitchFamily="34" charset="0"/>
              </a:rPr>
              <a:t> varje vecka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/>
          </p:nvPr>
        </p:nvGraphicFramePr>
        <p:xfrm>
          <a:off x="468313" y="1125538"/>
          <a:ext cx="8362950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292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altLang="sv-SE" dirty="0" smtClean="0">
                <a:latin typeface="Calibri" pitchFamily="34" charset="0"/>
              </a:rPr>
              <a:t>Få svenskar dricker </a:t>
            </a:r>
            <a:r>
              <a:rPr lang="sv-SE" altLang="sv-SE" u="sng" dirty="0" smtClean="0">
                <a:latin typeface="Calibri" pitchFamily="34" charset="0"/>
              </a:rPr>
              <a:t>på krogen </a:t>
            </a:r>
            <a:r>
              <a:rPr lang="sv-SE" altLang="sv-SE" dirty="0" smtClean="0">
                <a:latin typeface="Calibri" pitchFamily="34" charset="0"/>
              </a:rPr>
              <a:t>varje vecka</a:t>
            </a:r>
          </a:p>
        </p:txBody>
      </p:sp>
      <p:graphicFrame>
        <p:nvGraphicFramePr>
          <p:cNvPr id="6" name="Platshållare för innehåll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216326"/>
          <a:ext cx="8229600" cy="485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30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altLang="sv-SE" dirty="0" smtClean="0">
                <a:latin typeface="Calibri" pitchFamily="34" charset="0"/>
              </a:rPr>
              <a:t>Att dricka med familjen</a:t>
            </a:r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02590"/>
          <a:ext cx="8229600" cy="485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648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altLang="sv-SE" dirty="0" smtClean="0">
                <a:latin typeface="Calibri" pitchFamily="34" charset="0"/>
              </a:rPr>
              <a:t>Svenskar dricker sällan </a:t>
            </a:r>
            <a:r>
              <a:rPr lang="sv-SE" altLang="sv-SE" dirty="0" smtClean="0">
                <a:latin typeface="Calibri" pitchFamily="34" charset="0"/>
              </a:rPr>
              <a:t>ensamma varje </a:t>
            </a:r>
            <a:r>
              <a:rPr lang="sv-SE" altLang="sv-SE" dirty="0" smtClean="0">
                <a:latin typeface="Calibri" pitchFamily="34" charset="0"/>
              </a:rPr>
              <a:t>vecka</a:t>
            </a:r>
          </a:p>
        </p:txBody>
      </p:sp>
      <p:graphicFrame>
        <p:nvGraphicFramePr>
          <p:cNvPr id="6" name="Platshållare för innehåll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02590"/>
          <a:ext cx="8229600" cy="4771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693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Sammanfattning dryckeskontext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Andelen svenskar som dricker alkohol minst en gång i veckan:</a:t>
            </a:r>
          </a:p>
          <a:p>
            <a:pPr marL="0" indent="0">
              <a:buNone/>
            </a:pPr>
            <a:endParaRPr lang="sv-SE" dirty="0" smtClean="0"/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Till maten: 27% = genomsnitt 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/>
              <a:t>Med familjen: 22% = något lägre än snitt på 27%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På krogen:  5%= lägre än snitt på 14%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Ensam: 4% = lägre än snitt på 9%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348088"/>
      </p:ext>
    </p:extLst>
  </p:cSld>
  <p:clrMapOvr>
    <a:masterClrMapping/>
  </p:clrMapOvr>
</p:sld>
</file>

<file path=ppt/theme/theme1.xml><?xml version="1.0" encoding="utf-8"?>
<a:theme xmlns:a="http://schemas.openxmlformats.org/drawingml/2006/main" name="CAN presentationsmall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C83406E5-FD1A-42EE-8D12-484AF199DA99}" vid="{8655A76B-6ACD-4C24-B6C0-D7AA6AE685F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presentationsmall.potx</Template>
  <TotalTime>10854</TotalTime>
  <Words>1314</Words>
  <Application>Microsoft Office PowerPoint</Application>
  <PresentationFormat>Bildspel på skärmen (4:3)</PresentationFormat>
  <Paragraphs>273</Paragraphs>
  <Slides>51</Slides>
  <Notes>23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51</vt:i4>
      </vt:variant>
    </vt:vector>
  </HeadingPairs>
  <TitlesOfParts>
    <vt:vector size="57" baseType="lpstr">
      <vt:lpstr>MS PGothic</vt:lpstr>
      <vt:lpstr>Arial</vt:lpstr>
      <vt:lpstr>Calibri</vt:lpstr>
      <vt:lpstr>Gill Sans MT</vt:lpstr>
      <vt:lpstr>Times New Roman</vt:lpstr>
      <vt:lpstr>CAN presentationsmall</vt:lpstr>
      <vt:lpstr>Alkoholen i Europa år 2015 - vanor, konsekvenser och attityder i ett jämförande perspektiv </vt:lpstr>
      <vt:lpstr>Bakgrund</vt:lpstr>
      <vt:lpstr>Den första mer omfattande jämförande frågeundersökningen om alkohol i Europa</vt:lpstr>
      <vt:lpstr>Områden som studeras</vt:lpstr>
      <vt:lpstr>Syfte med denna presentation</vt:lpstr>
      <vt:lpstr>Andelen nykterister är lägre i Sverige än i de flesta europeiska länder</vt:lpstr>
      <vt:lpstr>Mindre vanligt att dricka varje vecka  i Sverige (40%) och fr allt varje dag (2,5%)</vt:lpstr>
      <vt:lpstr>Vanligt att dricka mycket vid ett och samma dryckestillfälle i Sverige</vt:lpstr>
      <vt:lpstr>Den högsta konsumtionen vid ett dryckestillfälle är hög i Sverige (gram/dryckestillfälle – 12 gram alkohol = 1 glas vin) </vt:lpstr>
      <vt:lpstr>I Norden och Östeuropa dricks alkohol mer sällan men mer per gång jämfört med i Sydeuropa</vt:lpstr>
      <vt:lpstr>Sammanfattning dryckesmönster</vt:lpstr>
      <vt:lpstr>Dryckesmotiv: varför dricker man alkohol?  (frivillig fråga som 12 länder besvarade)</vt:lpstr>
      <vt:lpstr>”För att man gillar känslan av berusning” (%)</vt:lpstr>
      <vt:lpstr>”För att det är roligt” (%)</vt:lpstr>
      <vt:lpstr>”För att festen blir roligare” (%)</vt:lpstr>
      <vt:lpstr>”För att bli full” (%)</vt:lpstr>
      <vt:lpstr>”För att passa in i gruppen” (%)</vt:lpstr>
      <vt:lpstr>”För att det hjälper när man känner sig deprimerad” (%)</vt:lpstr>
      <vt:lpstr>”För att det är hälsosamt” (%)</vt:lpstr>
      <vt:lpstr>Sammanfattning dryckesmotiv</vt:lpstr>
      <vt:lpstr>Alkoholproblem</vt:lpstr>
      <vt:lpstr>..skuldkänslor eller känt ånger.. (%)</vt:lpstr>
      <vt:lpstr>..gjort eller sagt saker du inte minns.. (%)</vt:lpstr>
      <vt:lpstr>..inte klarat göra det som förväntades av dig .. (%)</vt:lpstr>
      <vt:lpstr>..tagit en drink på morgonen.. (%)</vt:lpstr>
      <vt:lpstr>Utsatthet för andras drickande</vt:lpstr>
      <vt:lpstr>Påverkats negativt av drickande hos närstående eller främling under senaste året</vt:lpstr>
      <vt:lpstr>Påverkats negativt av drickande hos främling</vt:lpstr>
      <vt:lpstr>Påverkats negativt av drickande hos närstående</vt:lpstr>
      <vt:lpstr>Har någon i sitt liv som dricker för mycket (filterfråga för fråga om utsatthet för närståendes drickande) </vt:lpstr>
      <vt:lpstr>Sammanfattning skador för den som dricker</vt:lpstr>
      <vt:lpstr>Sammanfattning utsatthet för andras drickande</vt:lpstr>
      <vt:lpstr>Attityder till alkoholpolitik</vt:lpstr>
      <vt:lpstr>Frågorna – resultaten presenteras som 1+2.</vt:lpstr>
      <vt:lpstr>Alkohol är en vara vilken som helst och behöver inte några speciella restriktioner</vt:lpstr>
      <vt:lpstr>Vuxna människor är själva ansvariga för att skydda sig från skador av sin alkoholkonsumtion</vt:lpstr>
      <vt:lpstr>Stat och myndigheter har ansvar att skydda människor från att skadas av sin alkoholkonsumtion</vt:lpstr>
      <vt:lpstr>Föräldrar, och inte staten, borde få bestämma när deras barn ska få börja dricka alkohol</vt:lpstr>
      <vt:lpstr>Priset på alkohol bör vara högt för att minska alkoholrelaterade skador</vt:lpstr>
      <vt:lpstr>Antalet butiker som säljer alkohol bör hållas lågt för att minska alkoholrelaterade skador</vt:lpstr>
      <vt:lpstr>Det bör finnas begränsningar för hur sent på kvällen man ska kunna köpa alkohol</vt:lpstr>
      <vt:lpstr>Varningstexter om alkoholens risker ska visas på alkoholförpackningar</vt:lpstr>
      <vt:lpstr>Alkoholreklam bör vara förbjudet</vt:lpstr>
      <vt:lpstr>Utbildning och information om alkohol bör vara den viktigaste strategin för att minska alkoholrelaterade skador</vt:lpstr>
      <vt:lpstr>Sammanfattning attityder till alkoholpolitik</vt:lpstr>
      <vt:lpstr>Var dricker man - dryckeskontext</vt:lpstr>
      <vt:lpstr>Dricka alkohol till maten varje vecka</vt:lpstr>
      <vt:lpstr>Få svenskar dricker på krogen varje vecka</vt:lpstr>
      <vt:lpstr>Att dricka med familjen</vt:lpstr>
      <vt:lpstr>Svenskar dricker sällan ensamma varje vecka</vt:lpstr>
      <vt:lpstr>Sammanfattning dryckeskontext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Gill Sans MT Bold 42/44</dc:title>
  <dc:creator>Jimmie</dc:creator>
  <cp:lastModifiedBy>Mats Ramstedt</cp:lastModifiedBy>
  <cp:revision>257</cp:revision>
  <cp:lastPrinted>2011-05-20T08:03:36Z</cp:lastPrinted>
  <dcterms:created xsi:type="dcterms:W3CDTF">2014-03-25T12:16:27Z</dcterms:created>
  <dcterms:modified xsi:type="dcterms:W3CDTF">2017-10-02T07:15:32Z</dcterms:modified>
</cp:coreProperties>
</file>